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senal" charset="1" panose="00000500000000000000"/>
      <p:regular r:id="rId29"/>
    </p:embeddedFont>
    <p:embeddedFont>
      <p:font typeface="Radley" charset="1" panose="00000500000000000000"/>
      <p:regular r:id="rId30"/>
    </p:embeddedFont>
    <p:embeddedFont>
      <p:font typeface="Canva Sans Bold" charset="1" panose="020B0803030501040103"/>
      <p:regular r:id="rId31"/>
    </p:embeddedFont>
    <p:embeddedFont>
      <p:font typeface="Canva Sans Italics" charset="1" panose="020B0503030501040103"/>
      <p:regular r:id="rId32"/>
    </p:embeddedFont>
    <p:embeddedFont>
      <p:font typeface="Arsenal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79.png" Type="http://schemas.openxmlformats.org/officeDocument/2006/relationships/image"/><Relationship Id="rId15" Target="../media/image80.svg" Type="http://schemas.openxmlformats.org/officeDocument/2006/relationships/image"/><Relationship Id="rId16" Target="../media/image81.png" Type="http://schemas.openxmlformats.org/officeDocument/2006/relationships/image"/><Relationship Id="rId17" Target="../media/image82.svg" Type="http://schemas.openxmlformats.org/officeDocument/2006/relationships/image"/><Relationship Id="rId18" Target="../media/image83.png" Type="http://schemas.openxmlformats.org/officeDocument/2006/relationships/image"/><Relationship Id="rId19" Target="../media/image84.svg" Type="http://schemas.openxmlformats.org/officeDocument/2006/relationships/image"/><Relationship Id="rId2" Target="../media/image69.png" Type="http://schemas.openxmlformats.org/officeDocument/2006/relationships/image"/><Relationship Id="rId20" Target="../media/image85.png" Type="http://schemas.openxmlformats.org/officeDocument/2006/relationships/image"/><Relationship Id="rId21" Target="../media/image86.sv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534662">
            <a:off x="10637397" y="-6260415"/>
            <a:ext cx="11159046" cy="12081644"/>
          </a:xfrm>
          <a:custGeom>
            <a:avLst/>
            <a:gdLst/>
            <a:ahLst/>
            <a:cxnLst/>
            <a:rect r="r" b="b" t="t" l="l"/>
            <a:pathLst>
              <a:path h="12081644" w="11159046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77909">
            <a:off x="-5716132" y="2530646"/>
            <a:ext cx="13865152" cy="15011484"/>
          </a:xfrm>
          <a:custGeom>
            <a:avLst/>
            <a:gdLst/>
            <a:ahLst/>
            <a:cxnLst/>
            <a:rect r="r" b="b" t="t" l="l"/>
            <a:pathLst>
              <a:path h="15011484" w="13865152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782">
            <a:off x="15977386" y="1270972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57292">
            <a:off x="16142981" y="347071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09316" y="397869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07623">
            <a:off x="14414719" y="90636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782">
            <a:off x="535242" y="6425374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4" y="0"/>
                </a:lnTo>
                <a:lnTo>
                  <a:pt x="1362404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97064" y="7691120"/>
            <a:ext cx="1844179" cy="2057400"/>
          </a:xfrm>
          <a:custGeom>
            <a:avLst/>
            <a:gdLst/>
            <a:ahLst/>
            <a:cxnLst/>
            <a:rect r="r" b="b" t="t" l="l"/>
            <a:pathLst>
              <a:path h="2057400" w="1844179">
                <a:moveTo>
                  <a:pt x="0" y="0"/>
                </a:moveTo>
                <a:lnTo>
                  <a:pt x="1844178" y="0"/>
                </a:lnTo>
                <a:lnTo>
                  <a:pt x="18441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42917" y="2699010"/>
            <a:ext cx="10638922" cy="1867700"/>
            <a:chOff x="0" y="0"/>
            <a:chExt cx="14185229" cy="24902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4185229" cy="2007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9600" spc="-192">
                  <a:solidFill>
                    <a:srgbClr val="000000"/>
                  </a:solidFill>
                  <a:latin typeface="Arsenal"/>
                  <a:ea typeface="Arsenal"/>
                  <a:cs typeface="Arsenal"/>
                  <a:sym typeface="Arsenal"/>
                </a:rPr>
                <a:t>MedTrove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3828412" y="2280920"/>
              <a:ext cx="7759890" cy="209346"/>
              <a:chOff x="0" y="0"/>
              <a:chExt cx="1532818" cy="413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32818" cy="41352"/>
              </a:xfrm>
              <a:custGeom>
                <a:avLst/>
                <a:gdLst/>
                <a:ahLst/>
                <a:cxnLst/>
                <a:rect r="r" b="b" t="t" l="l"/>
                <a:pathLst>
                  <a:path h="41352" w="1532818">
                    <a:moveTo>
                      <a:pt x="20676" y="0"/>
                    </a:moveTo>
                    <a:lnTo>
                      <a:pt x="1512142" y="0"/>
                    </a:lnTo>
                    <a:cubicBezTo>
                      <a:pt x="1517625" y="0"/>
                      <a:pt x="1522884" y="2178"/>
                      <a:pt x="1526762" y="6056"/>
                    </a:cubicBezTo>
                    <a:cubicBezTo>
                      <a:pt x="1530640" y="9933"/>
                      <a:pt x="1532818" y="15192"/>
                      <a:pt x="1532818" y="20676"/>
                    </a:cubicBezTo>
                    <a:lnTo>
                      <a:pt x="1532818" y="20676"/>
                    </a:lnTo>
                    <a:cubicBezTo>
                      <a:pt x="1532818" y="32095"/>
                      <a:pt x="1523561" y="41352"/>
                      <a:pt x="1512142" y="41352"/>
                    </a:cubicBezTo>
                    <a:lnTo>
                      <a:pt x="20676" y="41352"/>
                    </a:lnTo>
                    <a:cubicBezTo>
                      <a:pt x="15192" y="41352"/>
                      <a:pt x="9933" y="39174"/>
                      <a:pt x="6056" y="35296"/>
                    </a:cubicBezTo>
                    <a:cubicBezTo>
                      <a:pt x="2178" y="31419"/>
                      <a:pt x="0" y="26160"/>
                      <a:pt x="0" y="20676"/>
                    </a:cubicBezTo>
                    <a:lnTo>
                      <a:pt x="0" y="20676"/>
                    </a:lnTo>
                    <a:cubicBezTo>
                      <a:pt x="0" y="15192"/>
                      <a:pt x="2178" y="9933"/>
                      <a:pt x="6056" y="6056"/>
                    </a:cubicBezTo>
                    <a:cubicBezTo>
                      <a:pt x="9933" y="2178"/>
                      <a:pt x="15192" y="0"/>
                      <a:pt x="20676" y="0"/>
                    </a:cubicBezTo>
                    <a:close/>
                  </a:path>
                </a:pathLst>
              </a:custGeom>
              <a:solidFill>
                <a:srgbClr val="345C7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32818" cy="79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0359368" y="320187"/>
              <a:ext cx="1722433" cy="1655933"/>
            </a:xfrm>
            <a:custGeom>
              <a:avLst/>
              <a:gdLst/>
              <a:ahLst/>
              <a:cxnLst/>
              <a:rect r="r" b="b" t="t" l="l"/>
              <a:pathLst>
                <a:path h="1655933" w="1722433">
                  <a:moveTo>
                    <a:pt x="0" y="0"/>
                  </a:moveTo>
                  <a:lnTo>
                    <a:pt x="1722433" y="0"/>
                  </a:lnTo>
                  <a:lnTo>
                    <a:pt x="1722433" y="1655933"/>
                  </a:lnTo>
                  <a:lnTo>
                    <a:pt x="0" y="1655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9509" t="0" r="-1773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628470" y="8653145"/>
            <a:ext cx="705913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Supervisor: Mr. Bilal Khalid Dar</a:t>
            </a: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Co-Supervisor: Ms. Zoya Mahboob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39018" y="5418212"/>
            <a:ext cx="7144449" cy="16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Aliza Ibrahim </a:t>
            </a: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                  21i-0470</a:t>
            </a:r>
          </a:p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Kissa Zahra                       21i-0572</a:t>
            </a:r>
          </a:p>
          <a:p>
            <a:pPr algn="l"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Hamna Sadia Rizwan     21i-0603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57180" y="4563110"/>
            <a:ext cx="27873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1981" y="122099"/>
            <a:ext cx="13149332" cy="10042802"/>
          </a:xfrm>
          <a:custGeom>
            <a:avLst/>
            <a:gdLst/>
            <a:ahLst/>
            <a:cxnLst/>
            <a:rect r="r" b="b" t="t" l="l"/>
            <a:pathLst>
              <a:path h="10042802" w="13149332">
                <a:moveTo>
                  <a:pt x="0" y="0"/>
                </a:moveTo>
                <a:lnTo>
                  <a:pt x="13149331" y="0"/>
                </a:lnTo>
                <a:lnTo>
                  <a:pt x="13149331" y="10042802"/>
                </a:lnTo>
                <a:lnTo>
                  <a:pt x="0" y="10042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934933" y="670876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82262" y="9013235"/>
            <a:ext cx="43255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8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9607379" y="7494859"/>
            <a:ext cx="19043259" cy="2914601"/>
            <a:chOff x="0" y="0"/>
            <a:chExt cx="5015509" cy="7676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15509" cy="767631"/>
            </a:xfrm>
            <a:custGeom>
              <a:avLst/>
              <a:gdLst/>
              <a:ahLst/>
              <a:cxnLst/>
              <a:rect r="r" b="b" t="t" l="l"/>
              <a:pathLst>
                <a:path h="767631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746898"/>
                  </a:lnTo>
                  <a:cubicBezTo>
                    <a:pt x="5015509" y="752397"/>
                    <a:pt x="5013324" y="757670"/>
                    <a:pt x="5009436" y="761559"/>
                  </a:cubicBezTo>
                  <a:cubicBezTo>
                    <a:pt x="5005548" y="765447"/>
                    <a:pt x="5000274" y="767631"/>
                    <a:pt x="4994775" y="767631"/>
                  </a:cubicBezTo>
                  <a:lnTo>
                    <a:pt x="20734" y="767631"/>
                  </a:lnTo>
                  <a:cubicBezTo>
                    <a:pt x="15235" y="767631"/>
                    <a:pt x="9961" y="765447"/>
                    <a:pt x="6073" y="761559"/>
                  </a:cubicBezTo>
                  <a:cubicBezTo>
                    <a:pt x="2184" y="757670"/>
                    <a:pt x="0" y="752397"/>
                    <a:pt x="0" y="746898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15509" cy="805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0038" y="262132"/>
            <a:ext cx="491512" cy="962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5880"/>
              </a:lnSpc>
            </a:pP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9374507" y="7152405"/>
            <a:ext cx="19043259" cy="3507061"/>
            <a:chOff x="0" y="0"/>
            <a:chExt cx="5015509" cy="923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41973">
            <a:off x="17364013" y="533353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0327" y="937642"/>
            <a:ext cx="12969472" cy="8851664"/>
          </a:xfrm>
          <a:custGeom>
            <a:avLst/>
            <a:gdLst/>
            <a:ahLst/>
            <a:cxnLst/>
            <a:rect r="r" b="b" t="t" l="l"/>
            <a:pathLst>
              <a:path h="8851664" w="12969472">
                <a:moveTo>
                  <a:pt x="0" y="0"/>
                </a:moveTo>
                <a:lnTo>
                  <a:pt x="12969471" y="0"/>
                </a:lnTo>
                <a:lnTo>
                  <a:pt x="12969471" y="8851664"/>
                </a:lnTo>
                <a:lnTo>
                  <a:pt x="0" y="885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99523" y="8952225"/>
            <a:ext cx="44541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097" y="1068075"/>
            <a:ext cx="1028700" cy="800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C H E M A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9374507" y="7152405"/>
            <a:ext cx="19043259" cy="3507061"/>
            <a:chOff x="0" y="0"/>
            <a:chExt cx="5015509" cy="923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41973">
            <a:off x="17347171" y="551520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9061" y="762955"/>
            <a:ext cx="12625860" cy="9185313"/>
          </a:xfrm>
          <a:custGeom>
            <a:avLst/>
            <a:gdLst/>
            <a:ahLst/>
            <a:cxnLst/>
            <a:rect r="r" b="b" t="t" l="l"/>
            <a:pathLst>
              <a:path h="9185313" w="12625860">
                <a:moveTo>
                  <a:pt x="0" y="0"/>
                </a:moveTo>
                <a:lnTo>
                  <a:pt x="12625860" y="0"/>
                </a:lnTo>
                <a:lnTo>
                  <a:pt x="12625860" y="9185313"/>
                </a:lnTo>
                <a:lnTo>
                  <a:pt x="0" y="9185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24973" y="8952225"/>
            <a:ext cx="80212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097" y="1068075"/>
            <a:ext cx="1028700" cy="800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C H E M A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9374507" y="7152405"/>
            <a:ext cx="19043259" cy="3507061"/>
            <a:chOff x="0" y="0"/>
            <a:chExt cx="5015509" cy="923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41973">
            <a:off x="17464374" y="518353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8852" y="327481"/>
            <a:ext cx="12399866" cy="9632039"/>
          </a:xfrm>
          <a:custGeom>
            <a:avLst/>
            <a:gdLst/>
            <a:ahLst/>
            <a:cxnLst/>
            <a:rect r="r" b="b" t="t" l="l"/>
            <a:pathLst>
              <a:path h="9632039" w="12399866">
                <a:moveTo>
                  <a:pt x="0" y="0"/>
                </a:moveTo>
                <a:lnTo>
                  <a:pt x="12399866" y="0"/>
                </a:lnTo>
                <a:lnTo>
                  <a:pt x="12399866" y="9632038"/>
                </a:lnTo>
                <a:lnTo>
                  <a:pt x="0" y="963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08078" y="8952225"/>
            <a:ext cx="63591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097" y="1068075"/>
            <a:ext cx="1028700" cy="800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C H E M 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93149">
            <a:off x="13934933" y="670876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9374507" y="7152405"/>
            <a:ext cx="19043259" cy="3507061"/>
            <a:chOff x="0" y="0"/>
            <a:chExt cx="5015509" cy="923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124103" y="-172013"/>
            <a:ext cx="4039794" cy="10459013"/>
          </a:xfrm>
          <a:custGeom>
            <a:avLst/>
            <a:gdLst/>
            <a:ahLst/>
            <a:cxnLst/>
            <a:rect r="r" b="b" t="t" l="l"/>
            <a:pathLst>
              <a:path h="10459013" w="4039794">
                <a:moveTo>
                  <a:pt x="0" y="0"/>
                </a:moveTo>
                <a:lnTo>
                  <a:pt x="4039794" y="0"/>
                </a:lnTo>
                <a:lnTo>
                  <a:pt x="4039794" y="10459013"/>
                </a:lnTo>
                <a:lnTo>
                  <a:pt x="0" y="10459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87297" y="8886885"/>
            <a:ext cx="72723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399" y="1794569"/>
            <a:ext cx="1198601" cy="646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10"/>
              </a:lnSpc>
            </a:pPr>
            <a:r>
              <a:rPr lang="en-US" sz="12364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17310"/>
              </a:lnSpc>
            </a:pPr>
            <a:r>
              <a:rPr lang="en-US" sz="12364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17310"/>
              </a:lnSpc>
            </a:pPr>
            <a:r>
              <a:rPr lang="en-US" sz="12364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3869" y="1352348"/>
            <a:ext cx="10813498" cy="8934652"/>
          </a:xfrm>
          <a:custGeom>
            <a:avLst/>
            <a:gdLst/>
            <a:ahLst/>
            <a:cxnLst/>
            <a:rect r="r" b="b" t="t" l="l"/>
            <a:pathLst>
              <a:path h="8934652" w="10813498">
                <a:moveTo>
                  <a:pt x="0" y="0"/>
                </a:moveTo>
                <a:lnTo>
                  <a:pt x="10813498" y="0"/>
                </a:lnTo>
                <a:lnTo>
                  <a:pt x="10813498" y="8934652"/>
                </a:lnTo>
                <a:lnTo>
                  <a:pt x="0" y="8934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934933" y="670876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9374507" y="7152405"/>
            <a:ext cx="19043259" cy="3507061"/>
            <a:chOff x="0" y="0"/>
            <a:chExt cx="5015509" cy="923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35331" y="8782110"/>
            <a:ext cx="727234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197" y="3012106"/>
            <a:ext cx="995005" cy="356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71"/>
              </a:lnSpc>
            </a:pPr>
            <a:r>
              <a:rPr lang="en-US" sz="102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14371"/>
              </a:lnSpc>
            </a:pPr>
            <a:r>
              <a:rPr lang="en-US" sz="102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43394" y="-9525"/>
            <a:ext cx="11373567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4"/>
              </a:lnSpc>
            </a:pPr>
            <a:r>
              <a:rPr lang="en-US" sz="7099" spc="-141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Search and Recommendation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93149">
            <a:off x="13934933" y="670876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9650192" y="7428090"/>
            <a:ext cx="19043259" cy="2955692"/>
            <a:chOff x="0" y="0"/>
            <a:chExt cx="5015509" cy="778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5509" cy="778454"/>
            </a:xfrm>
            <a:custGeom>
              <a:avLst/>
              <a:gdLst/>
              <a:ahLst/>
              <a:cxnLst/>
              <a:rect r="r" b="b" t="t" l="l"/>
              <a:pathLst>
                <a:path h="778454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757720"/>
                  </a:lnTo>
                  <a:cubicBezTo>
                    <a:pt x="5015509" y="763219"/>
                    <a:pt x="5013324" y="768493"/>
                    <a:pt x="5009436" y="772381"/>
                  </a:cubicBezTo>
                  <a:cubicBezTo>
                    <a:pt x="5005548" y="776269"/>
                    <a:pt x="5000274" y="778454"/>
                    <a:pt x="4994775" y="778454"/>
                  </a:cubicBezTo>
                  <a:lnTo>
                    <a:pt x="20734" y="778454"/>
                  </a:lnTo>
                  <a:cubicBezTo>
                    <a:pt x="15235" y="778454"/>
                    <a:pt x="9961" y="776269"/>
                    <a:pt x="6073" y="772381"/>
                  </a:cubicBezTo>
                  <a:cubicBezTo>
                    <a:pt x="2184" y="768493"/>
                    <a:pt x="0" y="763219"/>
                    <a:pt x="0" y="757720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5509" cy="81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13101" y="0"/>
            <a:ext cx="4667726" cy="10287000"/>
          </a:xfrm>
          <a:custGeom>
            <a:avLst/>
            <a:gdLst/>
            <a:ahLst/>
            <a:cxnLst/>
            <a:rect r="r" b="b" t="t" l="l"/>
            <a:pathLst>
              <a:path h="10287000" w="4667726">
                <a:moveTo>
                  <a:pt x="0" y="0"/>
                </a:moveTo>
                <a:lnTo>
                  <a:pt x="4667726" y="0"/>
                </a:lnTo>
                <a:lnTo>
                  <a:pt x="4667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18074" y="8972550"/>
            <a:ext cx="741878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056" y="1277863"/>
            <a:ext cx="441614" cy="873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  <a:p>
            <a:pPr algn="ctr">
              <a:lnSpc>
                <a:spcPts val="6952"/>
              </a:lnSpc>
            </a:pPr>
            <a:r>
              <a:rPr lang="en-US" sz="4965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</a:t>
            </a:r>
          </a:p>
          <a:p>
            <a:pPr algn="ctr">
              <a:lnSpc>
                <a:spcPts val="6952"/>
              </a:lnSpc>
            </a:pPr>
          </a:p>
          <a:p>
            <a:pPr algn="ctr">
              <a:lnSpc>
                <a:spcPts val="69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128562" y="333412"/>
            <a:ext cx="7629718" cy="13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4360" spc="-87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Search and</a:t>
            </a:r>
          </a:p>
          <a:p>
            <a:pPr algn="ctr">
              <a:lnSpc>
                <a:spcPts val="5450"/>
              </a:lnSpc>
            </a:pPr>
            <a:r>
              <a:rPr lang="en-US" sz="4360" spc="-87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 Recommendation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97147">
            <a:off x="-15447854" y="-5960344"/>
            <a:ext cx="17288011" cy="14647660"/>
          </a:xfrm>
          <a:custGeom>
            <a:avLst/>
            <a:gdLst/>
            <a:ahLst/>
            <a:cxnLst/>
            <a:rect r="r" b="b" t="t" l="l"/>
            <a:pathLst>
              <a:path h="14647660" w="17288011">
                <a:moveTo>
                  <a:pt x="0" y="0"/>
                </a:moveTo>
                <a:lnTo>
                  <a:pt x="17288011" y="0"/>
                </a:lnTo>
                <a:lnTo>
                  <a:pt x="17288011" y="14647659"/>
                </a:lnTo>
                <a:lnTo>
                  <a:pt x="0" y="1464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653" y="2734909"/>
            <a:ext cx="15029191" cy="6199541"/>
          </a:xfrm>
          <a:custGeom>
            <a:avLst/>
            <a:gdLst/>
            <a:ahLst/>
            <a:cxnLst/>
            <a:rect r="r" b="b" t="t" l="l"/>
            <a:pathLst>
              <a:path h="6199541" w="15029191">
                <a:moveTo>
                  <a:pt x="0" y="0"/>
                </a:moveTo>
                <a:lnTo>
                  <a:pt x="15029191" y="0"/>
                </a:lnTo>
                <a:lnTo>
                  <a:pt x="15029191" y="6199541"/>
                </a:lnTo>
                <a:lnTo>
                  <a:pt x="0" y="619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203" y="990600"/>
            <a:ext cx="11373567" cy="12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spc="-15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Architecture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31139" y="8810625"/>
            <a:ext cx="718542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9651697" y="7539176"/>
            <a:ext cx="19043259" cy="2825966"/>
            <a:chOff x="0" y="0"/>
            <a:chExt cx="5015509" cy="744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15509" cy="744287"/>
            </a:xfrm>
            <a:custGeom>
              <a:avLst/>
              <a:gdLst/>
              <a:ahLst/>
              <a:cxnLst/>
              <a:rect r="r" b="b" t="t" l="l"/>
              <a:pathLst>
                <a:path h="744287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723554"/>
                  </a:lnTo>
                  <a:cubicBezTo>
                    <a:pt x="5015509" y="729053"/>
                    <a:pt x="5013324" y="734326"/>
                    <a:pt x="5009436" y="738215"/>
                  </a:cubicBezTo>
                  <a:cubicBezTo>
                    <a:pt x="5005548" y="742103"/>
                    <a:pt x="5000274" y="744287"/>
                    <a:pt x="4994775" y="744287"/>
                  </a:cubicBezTo>
                  <a:lnTo>
                    <a:pt x="20734" y="744287"/>
                  </a:lnTo>
                  <a:cubicBezTo>
                    <a:pt x="9283" y="744287"/>
                    <a:pt x="0" y="735005"/>
                    <a:pt x="0" y="723554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15509" cy="78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42230" y="19050"/>
            <a:ext cx="14878970" cy="11159228"/>
          </a:xfrm>
          <a:custGeom>
            <a:avLst/>
            <a:gdLst/>
            <a:ahLst/>
            <a:cxnLst/>
            <a:rect r="r" b="b" t="t" l="l"/>
            <a:pathLst>
              <a:path h="11159228" w="14878970">
                <a:moveTo>
                  <a:pt x="0" y="0"/>
                </a:moveTo>
                <a:lnTo>
                  <a:pt x="14878970" y="0"/>
                </a:lnTo>
                <a:lnTo>
                  <a:pt x="14878970" y="11159228"/>
                </a:lnTo>
                <a:lnTo>
                  <a:pt x="0" y="1115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129" y="337929"/>
            <a:ext cx="760571" cy="917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30409" y="8714740"/>
            <a:ext cx="76336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65264">
            <a:off x="-5660766" y="7059243"/>
            <a:ext cx="12944919" cy="14015168"/>
          </a:xfrm>
          <a:custGeom>
            <a:avLst/>
            <a:gdLst/>
            <a:ahLst/>
            <a:cxnLst/>
            <a:rect r="r" b="b" t="t" l="l"/>
            <a:pathLst>
              <a:path h="14015168" w="12944919">
                <a:moveTo>
                  <a:pt x="0" y="0"/>
                </a:moveTo>
                <a:lnTo>
                  <a:pt x="12944919" y="0"/>
                </a:lnTo>
                <a:lnTo>
                  <a:pt x="12944919" y="14015168"/>
                </a:lnTo>
                <a:lnTo>
                  <a:pt x="0" y="1401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3355">
            <a:off x="10082560" y="-10210655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75394" y="1549703"/>
          <a:ext cx="13582145" cy="8335986"/>
        </p:xfrm>
        <a:graphic>
          <a:graphicData uri="http://schemas.openxmlformats.org/drawingml/2006/table">
            <a:tbl>
              <a:tblPr/>
              <a:tblGrid>
                <a:gridCol w="5682942"/>
                <a:gridCol w="2124442"/>
                <a:gridCol w="5774761"/>
              </a:tblGrid>
              <a:tr h="1119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Iteration Task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Done 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07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UI/UX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Hamna, Aliza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Identify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Hamna,Kissa &amp; Aliza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Substitute Drug  Identifier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Hamna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Search &amp; Recommendation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Aliza, Kissa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Profile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Kissa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Testing &amp; Debugging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Kissa, Aliza &amp; Hamna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Kissa, Aliza &amp; Hamna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8462061" y="2921474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8"/>
                </a:lnTo>
                <a:lnTo>
                  <a:pt x="0" y="72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48741" y="-35426"/>
            <a:ext cx="11760879" cy="125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0"/>
              </a:lnSpc>
            </a:pPr>
            <a:r>
              <a:rPr lang="en-US" sz="734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Iteration &amp; work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0651" y="8895715"/>
            <a:ext cx="68066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62061" y="3951972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7"/>
                </a:lnTo>
                <a:lnTo>
                  <a:pt x="0" y="725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62061" y="5011044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7"/>
                </a:lnTo>
                <a:lnTo>
                  <a:pt x="0" y="725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71586" y="6012966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8"/>
                </a:lnTo>
                <a:lnTo>
                  <a:pt x="0" y="72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71586" y="7024414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7"/>
                </a:lnTo>
                <a:lnTo>
                  <a:pt x="0" y="725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71586" y="7996938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7"/>
                </a:lnTo>
                <a:lnTo>
                  <a:pt x="0" y="725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62061" y="9027435"/>
            <a:ext cx="783535" cy="725697"/>
          </a:xfrm>
          <a:custGeom>
            <a:avLst/>
            <a:gdLst/>
            <a:ahLst/>
            <a:cxnLst/>
            <a:rect r="r" b="b" t="t" l="l"/>
            <a:pathLst>
              <a:path h="725697" w="783535">
                <a:moveTo>
                  <a:pt x="0" y="0"/>
                </a:moveTo>
                <a:lnTo>
                  <a:pt x="783535" y="0"/>
                </a:lnTo>
                <a:lnTo>
                  <a:pt x="783535" y="725698"/>
                </a:lnTo>
                <a:lnTo>
                  <a:pt x="0" y="72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39417">
            <a:off x="-7060737" y="5145222"/>
            <a:ext cx="13175186" cy="14264473"/>
          </a:xfrm>
          <a:custGeom>
            <a:avLst/>
            <a:gdLst/>
            <a:ahLst/>
            <a:cxnLst/>
            <a:rect r="r" b="b" t="t" l="l"/>
            <a:pathLst>
              <a:path h="14264473" w="13175186">
                <a:moveTo>
                  <a:pt x="0" y="0"/>
                </a:moveTo>
                <a:lnTo>
                  <a:pt x="13175187" y="0"/>
                </a:lnTo>
                <a:lnTo>
                  <a:pt x="13175187" y="14264473"/>
                </a:lnTo>
                <a:lnTo>
                  <a:pt x="0" y="142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31836">
            <a:off x="11428227" y="-9404710"/>
            <a:ext cx="13719545" cy="14853838"/>
          </a:xfrm>
          <a:custGeom>
            <a:avLst/>
            <a:gdLst/>
            <a:ahLst/>
            <a:cxnLst/>
            <a:rect r="r" b="b" t="t" l="l"/>
            <a:pathLst>
              <a:path h="14853838" w="13719545">
                <a:moveTo>
                  <a:pt x="0" y="0"/>
                </a:moveTo>
                <a:lnTo>
                  <a:pt x="13719546" y="0"/>
                </a:lnTo>
                <a:lnTo>
                  <a:pt x="13719546" y="14853839"/>
                </a:lnTo>
                <a:lnTo>
                  <a:pt x="0" y="1485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713" y="3927794"/>
            <a:ext cx="1070400" cy="1129981"/>
          </a:xfrm>
          <a:custGeom>
            <a:avLst/>
            <a:gdLst/>
            <a:ahLst/>
            <a:cxnLst/>
            <a:rect r="r" b="b" t="t" l="l"/>
            <a:pathLst>
              <a:path h="1129981" w="1070400">
                <a:moveTo>
                  <a:pt x="0" y="0"/>
                </a:moveTo>
                <a:lnTo>
                  <a:pt x="1070401" y="0"/>
                </a:lnTo>
                <a:lnTo>
                  <a:pt x="1070401" y="1129981"/>
                </a:lnTo>
                <a:lnTo>
                  <a:pt x="0" y="112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3908" y="2296089"/>
            <a:ext cx="1237206" cy="1169722"/>
          </a:xfrm>
          <a:custGeom>
            <a:avLst/>
            <a:gdLst/>
            <a:ahLst/>
            <a:cxnLst/>
            <a:rect r="r" b="b" t="t" l="l"/>
            <a:pathLst>
              <a:path h="1169722" w="1237206">
                <a:moveTo>
                  <a:pt x="0" y="0"/>
                </a:moveTo>
                <a:lnTo>
                  <a:pt x="1237206" y="0"/>
                </a:lnTo>
                <a:lnTo>
                  <a:pt x="1237206" y="1169722"/>
                </a:lnTo>
                <a:lnTo>
                  <a:pt x="0" y="1169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662" y="5876028"/>
            <a:ext cx="1502504" cy="1242980"/>
          </a:xfrm>
          <a:custGeom>
            <a:avLst/>
            <a:gdLst/>
            <a:ahLst/>
            <a:cxnLst/>
            <a:rect r="r" b="b" t="t" l="l"/>
            <a:pathLst>
              <a:path h="1242980" w="1502504">
                <a:moveTo>
                  <a:pt x="0" y="0"/>
                </a:moveTo>
                <a:lnTo>
                  <a:pt x="1502503" y="0"/>
                </a:lnTo>
                <a:lnTo>
                  <a:pt x="1502503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65531" y="2381814"/>
            <a:ext cx="1037070" cy="1037070"/>
          </a:xfrm>
          <a:custGeom>
            <a:avLst/>
            <a:gdLst/>
            <a:ahLst/>
            <a:cxnLst/>
            <a:rect r="r" b="b" t="t" l="l"/>
            <a:pathLst>
              <a:path h="1037070" w="1037070">
                <a:moveTo>
                  <a:pt x="0" y="0"/>
                </a:moveTo>
                <a:lnTo>
                  <a:pt x="1037070" y="0"/>
                </a:lnTo>
                <a:lnTo>
                  <a:pt x="1037070" y="1037069"/>
                </a:lnTo>
                <a:lnTo>
                  <a:pt x="0" y="10370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80564" y="4142802"/>
            <a:ext cx="2579169" cy="885183"/>
            <a:chOff x="0" y="0"/>
            <a:chExt cx="3438892" cy="11802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438892" cy="1180244"/>
              <a:chOff x="0" y="0"/>
              <a:chExt cx="679287" cy="2331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79287" cy="233135"/>
              </a:xfrm>
              <a:custGeom>
                <a:avLst/>
                <a:gdLst/>
                <a:ahLst/>
                <a:cxnLst/>
                <a:rect r="r" b="b" t="t" l="l"/>
                <a:pathLst>
                  <a:path h="233135" w="679287">
                    <a:moveTo>
                      <a:pt x="116567" y="0"/>
                    </a:moveTo>
                    <a:lnTo>
                      <a:pt x="562720" y="0"/>
                    </a:lnTo>
                    <a:cubicBezTo>
                      <a:pt x="593636" y="0"/>
                      <a:pt x="623285" y="12281"/>
                      <a:pt x="645146" y="34142"/>
                    </a:cubicBezTo>
                    <a:cubicBezTo>
                      <a:pt x="667006" y="56002"/>
                      <a:pt x="679287" y="85652"/>
                      <a:pt x="679287" y="116567"/>
                    </a:cubicBezTo>
                    <a:lnTo>
                      <a:pt x="679287" y="116567"/>
                    </a:lnTo>
                    <a:cubicBezTo>
                      <a:pt x="679287" y="180946"/>
                      <a:pt x="627098" y="233135"/>
                      <a:pt x="562720" y="233135"/>
                    </a:cubicBezTo>
                    <a:lnTo>
                      <a:pt x="116567" y="233135"/>
                    </a:lnTo>
                    <a:cubicBezTo>
                      <a:pt x="85652" y="233135"/>
                      <a:pt x="56002" y="220853"/>
                      <a:pt x="34142" y="198993"/>
                    </a:cubicBezTo>
                    <a:cubicBezTo>
                      <a:pt x="12281" y="177132"/>
                      <a:pt x="0" y="147483"/>
                      <a:pt x="0" y="116567"/>
                    </a:cubicBezTo>
                    <a:lnTo>
                      <a:pt x="0" y="116567"/>
                    </a:lnTo>
                    <a:cubicBezTo>
                      <a:pt x="0" y="85652"/>
                      <a:pt x="12281" y="56002"/>
                      <a:pt x="34142" y="34142"/>
                    </a:cubicBezTo>
                    <a:cubicBezTo>
                      <a:pt x="56002" y="12281"/>
                      <a:pt x="85652" y="0"/>
                      <a:pt x="116567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79287" cy="271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4133" y="327148"/>
              <a:ext cx="2810626" cy="510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950">
                  <a:solidFill>
                    <a:srgbClr val="F7F8FD"/>
                  </a:solidFill>
                  <a:latin typeface="Radley"/>
                  <a:ea typeface="Radley"/>
                  <a:cs typeface="Radley"/>
                  <a:sym typeface="Radley"/>
                </a:rPr>
                <a:t>Artifacts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2604" y="7880337"/>
            <a:ext cx="1204561" cy="1330338"/>
          </a:xfrm>
          <a:custGeom>
            <a:avLst/>
            <a:gdLst/>
            <a:ahLst/>
            <a:cxnLst/>
            <a:rect r="r" b="b" t="t" l="l"/>
            <a:pathLst>
              <a:path h="1330338" w="1204561">
                <a:moveTo>
                  <a:pt x="0" y="0"/>
                </a:moveTo>
                <a:lnTo>
                  <a:pt x="1204561" y="0"/>
                </a:lnTo>
                <a:lnTo>
                  <a:pt x="1204561" y="1330338"/>
                </a:lnTo>
                <a:lnTo>
                  <a:pt x="0" y="1330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69054" y="6794888"/>
            <a:ext cx="2390679" cy="36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913832" y="6111716"/>
            <a:ext cx="5518656" cy="885183"/>
            <a:chOff x="0" y="0"/>
            <a:chExt cx="1453473" cy="2331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3473" cy="233135"/>
            </a:xfrm>
            <a:custGeom>
              <a:avLst/>
              <a:gdLst/>
              <a:ahLst/>
              <a:cxnLst/>
              <a:rect r="r" b="b" t="t" l="l"/>
              <a:pathLst>
                <a:path h="233135" w="1453473">
                  <a:moveTo>
                    <a:pt x="71546" y="0"/>
                  </a:moveTo>
                  <a:lnTo>
                    <a:pt x="1381927" y="0"/>
                  </a:lnTo>
                  <a:cubicBezTo>
                    <a:pt x="1421441" y="0"/>
                    <a:pt x="1453473" y="32032"/>
                    <a:pt x="1453473" y="71546"/>
                  </a:cubicBezTo>
                  <a:lnTo>
                    <a:pt x="1453473" y="161589"/>
                  </a:lnTo>
                  <a:cubicBezTo>
                    <a:pt x="1453473" y="201102"/>
                    <a:pt x="1421441" y="233135"/>
                    <a:pt x="1381927" y="233135"/>
                  </a:cubicBezTo>
                  <a:lnTo>
                    <a:pt x="71546" y="233135"/>
                  </a:lnTo>
                  <a:cubicBezTo>
                    <a:pt x="32032" y="233135"/>
                    <a:pt x="0" y="201102"/>
                    <a:pt x="0" y="161589"/>
                  </a:cubicBezTo>
                  <a:lnTo>
                    <a:pt x="0" y="71546"/>
                  </a:lnTo>
                  <a:cubicBezTo>
                    <a:pt x="0" y="32032"/>
                    <a:pt x="32032" y="0"/>
                    <a:pt x="71546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453473" cy="29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Non - functional Requirements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15256" y="2533700"/>
            <a:ext cx="4854564" cy="885183"/>
            <a:chOff x="0" y="0"/>
            <a:chExt cx="1278568" cy="2331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78568" cy="233135"/>
            </a:xfrm>
            <a:custGeom>
              <a:avLst/>
              <a:gdLst/>
              <a:ahLst/>
              <a:cxnLst/>
              <a:rect r="r" b="b" t="t" l="l"/>
              <a:pathLst>
                <a:path h="233135" w="1278568">
                  <a:moveTo>
                    <a:pt x="81333" y="0"/>
                  </a:moveTo>
                  <a:lnTo>
                    <a:pt x="1197235" y="0"/>
                  </a:lnTo>
                  <a:cubicBezTo>
                    <a:pt x="1218806" y="0"/>
                    <a:pt x="1239493" y="8569"/>
                    <a:pt x="1254746" y="23822"/>
                  </a:cubicBezTo>
                  <a:cubicBezTo>
                    <a:pt x="1269999" y="39075"/>
                    <a:pt x="1278568" y="59762"/>
                    <a:pt x="1278568" y="81333"/>
                  </a:cubicBezTo>
                  <a:lnTo>
                    <a:pt x="1278568" y="151801"/>
                  </a:lnTo>
                  <a:cubicBezTo>
                    <a:pt x="1278568" y="196720"/>
                    <a:pt x="1242154" y="233135"/>
                    <a:pt x="1197235" y="233135"/>
                  </a:cubicBezTo>
                  <a:lnTo>
                    <a:pt x="81333" y="233135"/>
                  </a:lnTo>
                  <a:cubicBezTo>
                    <a:pt x="59762" y="233135"/>
                    <a:pt x="39075" y="224566"/>
                    <a:pt x="23822" y="209313"/>
                  </a:cubicBezTo>
                  <a:cubicBezTo>
                    <a:pt x="8569" y="194060"/>
                    <a:pt x="0" y="173372"/>
                    <a:pt x="0" y="151801"/>
                  </a:cubicBezTo>
                  <a:lnTo>
                    <a:pt x="0" y="81333"/>
                  </a:lnTo>
                  <a:cubicBezTo>
                    <a:pt x="0" y="59762"/>
                    <a:pt x="8569" y="39075"/>
                    <a:pt x="23822" y="23822"/>
                  </a:cubicBezTo>
                  <a:cubicBezTo>
                    <a:pt x="39075" y="8569"/>
                    <a:pt x="59762" y="0"/>
                    <a:pt x="81333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278568" cy="29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Functional Requirements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73216" y="8021631"/>
            <a:ext cx="3376692" cy="885183"/>
            <a:chOff x="0" y="0"/>
            <a:chExt cx="889335" cy="2331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335" cy="233135"/>
            </a:xfrm>
            <a:custGeom>
              <a:avLst/>
              <a:gdLst/>
              <a:ahLst/>
              <a:cxnLst/>
              <a:rect r="r" b="b" t="t" l="l"/>
              <a:pathLst>
                <a:path h="233135" w="889335">
                  <a:moveTo>
                    <a:pt x="116567" y="0"/>
                  </a:moveTo>
                  <a:lnTo>
                    <a:pt x="772767" y="0"/>
                  </a:lnTo>
                  <a:cubicBezTo>
                    <a:pt x="803683" y="0"/>
                    <a:pt x="833332" y="12281"/>
                    <a:pt x="855193" y="34142"/>
                  </a:cubicBezTo>
                  <a:cubicBezTo>
                    <a:pt x="877053" y="56002"/>
                    <a:pt x="889335" y="85652"/>
                    <a:pt x="889335" y="116567"/>
                  </a:cubicBezTo>
                  <a:lnTo>
                    <a:pt x="889335" y="116567"/>
                  </a:lnTo>
                  <a:cubicBezTo>
                    <a:pt x="889335" y="180946"/>
                    <a:pt x="837146" y="233135"/>
                    <a:pt x="772767" y="233135"/>
                  </a:cubicBezTo>
                  <a:lnTo>
                    <a:pt x="116567" y="233135"/>
                  </a:lnTo>
                  <a:cubicBezTo>
                    <a:pt x="85652" y="233135"/>
                    <a:pt x="56002" y="220853"/>
                    <a:pt x="34142" y="198993"/>
                  </a:cubicBezTo>
                  <a:cubicBezTo>
                    <a:pt x="12281" y="177132"/>
                    <a:pt x="0" y="147483"/>
                    <a:pt x="0" y="116567"/>
                  </a:cubicBezTo>
                  <a:lnTo>
                    <a:pt x="0" y="116567"/>
                  </a:lnTo>
                  <a:cubicBezTo>
                    <a:pt x="0" y="85652"/>
                    <a:pt x="12281" y="56002"/>
                    <a:pt x="34142" y="34142"/>
                  </a:cubicBezTo>
                  <a:cubicBezTo>
                    <a:pt x="56002" y="12281"/>
                    <a:pt x="85652" y="0"/>
                    <a:pt x="116567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335" cy="29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 Workdivision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793001" y="5916024"/>
            <a:ext cx="1088298" cy="1260134"/>
          </a:xfrm>
          <a:custGeom>
            <a:avLst/>
            <a:gdLst/>
            <a:ahLst/>
            <a:cxnLst/>
            <a:rect r="r" b="b" t="t" l="l"/>
            <a:pathLst>
              <a:path h="1260134" w="1088298">
                <a:moveTo>
                  <a:pt x="0" y="0"/>
                </a:moveTo>
                <a:lnTo>
                  <a:pt x="1088298" y="0"/>
                </a:lnTo>
                <a:lnTo>
                  <a:pt x="1088298" y="1260134"/>
                </a:lnTo>
                <a:lnTo>
                  <a:pt x="0" y="126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93001" y="4129034"/>
            <a:ext cx="1236058" cy="898951"/>
          </a:xfrm>
          <a:custGeom>
            <a:avLst/>
            <a:gdLst/>
            <a:ahLst/>
            <a:cxnLst/>
            <a:rect r="r" b="b" t="t" l="l"/>
            <a:pathLst>
              <a:path h="898951" w="1236058">
                <a:moveTo>
                  <a:pt x="0" y="0"/>
                </a:moveTo>
                <a:lnTo>
                  <a:pt x="1236058" y="0"/>
                </a:lnTo>
                <a:lnTo>
                  <a:pt x="1236058" y="898951"/>
                </a:lnTo>
                <a:lnTo>
                  <a:pt x="0" y="8989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610610" y="4172592"/>
            <a:ext cx="3577380" cy="885183"/>
            <a:chOff x="0" y="0"/>
            <a:chExt cx="4769840" cy="118024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769840" cy="1180244"/>
              <a:chOff x="0" y="0"/>
              <a:chExt cx="942191" cy="23313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42191" cy="233135"/>
              </a:xfrm>
              <a:custGeom>
                <a:avLst/>
                <a:gdLst/>
                <a:ahLst/>
                <a:cxnLst/>
                <a:rect r="r" b="b" t="t" l="l"/>
                <a:pathLst>
                  <a:path h="233135" w="942191">
                    <a:moveTo>
                      <a:pt x="110371" y="0"/>
                    </a:moveTo>
                    <a:lnTo>
                      <a:pt x="831820" y="0"/>
                    </a:lnTo>
                    <a:cubicBezTo>
                      <a:pt x="861092" y="0"/>
                      <a:pt x="889165" y="11628"/>
                      <a:pt x="909864" y="32327"/>
                    </a:cubicBezTo>
                    <a:cubicBezTo>
                      <a:pt x="930562" y="53025"/>
                      <a:pt x="942191" y="81099"/>
                      <a:pt x="942191" y="110371"/>
                    </a:cubicBezTo>
                    <a:lnTo>
                      <a:pt x="942191" y="122764"/>
                    </a:lnTo>
                    <a:cubicBezTo>
                      <a:pt x="942191" y="183720"/>
                      <a:pt x="892776" y="233135"/>
                      <a:pt x="831820" y="233135"/>
                    </a:cubicBezTo>
                    <a:lnTo>
                      <a:pt x="110371" y="233135"/>
                    </a:lnTo>
                    <a:cubicBezTo>
                      <a:pt x="81099" y="233135"/>
                      <a:pt x="53025" y="221506"/>
                      <a:pt x="32327" y="200808"/>
                    </a:cubicBezTo>
                    <a:cubicBezTo>
                      <a:pt x="11628" y="180109"/>
                      <a:pt x="0" y="152036"/>
                      <a:pt x="0" y="122764"/>
                    </a:cubicBezTo>
                    <a:lnTo>
                      <a:pt x="0" y="110371"/>
                    </a:lnTo>
                    <a:cubicBezTo>
                      <a:pt x="0" y="81099"/>
                      <a:pt x="11628" y="53025"/>
                      <a:pt x="32327" y="32327"/>
                    </a:cubicBezTo>
                    <a:cubicBezTo>
                      <a:pt x="53025" y="11628"/>
                      <a:pt x="81099" y="0"/>
                      <a:pt x="110371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942191" cy="271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7471" y="229351"/>
              <a:ext cx="3852466" cy="65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  <a:spcBef>
                  <a:spcPct val="0"/>
                </a:spcBef>
              </a:pPr>
              <a:r>
                <a:rPr lang="en-US" sz="2949">
                  <a:solidFill>
                    <a:srgbClr val="FEFEFE"/>
                  </a:solidFill>
                  <a:latin typeface="Radley"/>
                  <a:ea typeface="Radley"/>
                  <a:cs typeface="Radley"/>
                  <a:sym typeface="Radley"/>
                </a:rPr>
                <a:t>Problem Solution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610610" y="2438358"/>
            <a:ext cx="3577380" cy="885183"/>
            <a:chOff x="0" y="0"/>
            <a:chExt cx="4769840" cy="1180244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769840" cy="1180244"/>
              <a:chOff x="0" y="0"/>
              <a:chExt cx="942191" cy="23313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942191" cy="233135"/>
              </a:xfrm>
              <a:custGeom>
                <a:avLst/>
                <a:gdLst/>
                <a:ahLst/>
                <a:cxnLst/>
                <a:rect r="r" b="b" t="t" l="l"/>
                <a:pathLst>
                  <a:path h="233135" w="942191">
                    <a:moveTo>
                      <a:pt x="110371" y="0"/>
                    </a:moveTo>
                    <a:lnTo>
                      <a:pt x="831820" y="0"/>
                    </a:lnTo>
                    <a:cubicBezTo>
                      <a:pt x="861092" y="0"/>
                      <a:pt x="889165" y="11628"/>
                      <a:pt x="909864" y="32327"/>
                    </a:cubicBezTo>
                    <a:cubicBezTo>
                      <a:pt x="930562" y="53025"/>
                      <a:pt x="942191" y="81099"/>
                      <a:pt x="942191" y="110371"/>
                    </a:cubicBezTo>
                    <a:lnTo>
                      <a:pt x="942191" y="122764"/>
                    </a:lnTo>
                    <a:cubicBezTo>
                      <a:pt x="942191" y="183720"/>
                      <a:pt x="892776" y="233135"/>
                      <a:pt x="831820" y="233135"/>
                    </a:cubicBezTo>
                    <a:lnTo>
                      <a:pt x="110371" y="233135"/>
                    </a:lnTo>
                    <a:cubicBezTo>
                      <a:pt x="81099" y="233135"/>
                      <a:pt x="53025" y="221506"/>
                      <a:pt x="32327" y="200808"/>
                    </a:cubicBezTo>
                    <a:cubicBezTo>
                      <a:pt x="11628" y="180109"/>
                      <a:pt x="0" y="152036"/>
                      <a:pt x="0" y="122764"/>
                    </a:cubicBezTo>
                    <a:lnTo>
                      <a:pt x="0" y="110371"/>
                    </a:lnTo>
                    <a:cubicBezTo>
                      <a:pt x="0" y="81099"/>
                      <a:pt x="11628" y="53025"/>
                      <a:pt x="32327" y="32327"/>
                    </a:cubicBezTo>
                    <a:cubicBezTo>
                      <a:pt x="53025" y="11628"/>
                      <a:pt x="81099" y="0"/>
                      <a:pt x="110371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942191" cy="271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250912" y="220975"/>
              <a:ext cx="4209256" cy="65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  <a:spcBef>
                  <a:spcPct val="0"/>
                </a:spcBef>
              </a:pPr>
              <a:r>
                <a:rPr lang="en-US" sz="2949">
                  <a:solidFill>
                    <a:srgbClr val="FEFEFE"/>
                  </a:solidFill>
                  <a:latin typeface="Radley"/>
                  <a:ea typeface="Radley"/>
                  <a:cs typeface="Radley"/>
                  <a:sym typeface="Radley"/>
                </a:rPr>
                <a:t>Problem Statement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949416" y="6103500"/>
            <a:ext cx="3029954" cy="885183"/>
            <a:chOff x="0" y="0"/>
            <a:chExt cx="4039939" cy="118024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4039939" cy="1180244"/>
              <a:chOff x="0" y="0"/>
              <a:chExt cx="798013" cy="23313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98013" cy="233135"/>
              </a:xfrm>
              <a:custGeom>
                <a:avLst/>
                <a:gdLst/>
                <a:ahLst/>
                <a:cxnLst/>
                <a:rect r="r" b="b" t="t" l="l"/>
                <a:pathLst>
                  <a:path h="233135" w="798013">
                    <a:moveTo>
                      <a:pt x="116567" y="0"/>
                    </a:moveTo>
                    <a:lnTo>
                      <a:pt x="681445" y="0"/>
                    </a:lnTo>
                    <a:cubicBezTo>
                      <a:pt x="745824" y="0"/>
                      <a:pt x="798013" y="52189"/>
                      <a:pt x="798013" y="116567"/>
                    </a:cubicBezTo>
                    <a:lnTo>
                      <a:pt x="798013" y="116567"/>
                    </a:lnTo>
                    <a:cubicBezTo>
                      <a:pt x="798013" y="147483"/>
                      <a:pt x="785731" y="177132"/>
                      <a:pt x="763871" y="198993"/>
                    </a:cubicBezTo>
                    <a:cubicBezTo>
                      <a:pt x="742010" y="220853"/>
                      <a:pt x="712361" y="233135"/>
                      <a:pt x="681445" y="233135"/>
                    </a:cubicBezTo>
                    <a:lnTo>
                      <a:pt x="116567" y="233135"/>
                    </a:lnTo>
                    <a:cubicBezTo>
                      <a:pt x="85652" y="233135"/>
                      <a:pt x="56002" y="220853"/>
                      <a:pt x="34142" y="198993"/>
                    </a:cubicBezTo>
                    <a:cubicBezTo>
                      <a:pt x="12281" y="177132"/>
                      <a:pt x="0" y="147483"/>
                      <a:pt x="0" y="116567"/>
                    </a:cubicBezTo>
                    <a:lnTo>
                      <a:pt x="0" y="116567"/>
                    </a:lnTo>
                    <a:cubicBezTo>
                      <a:pt x="0" y="85652"/>
                      <a:pt x="12281" y="56002"/>
                      <a:pt x="34142" y="34142"/>
                    </a:cubicBezTo>
                    <a:cubicBezTo>
                      <a:pt x="56002" y="12281"/>
                      <a:pt x="85652" y="0"/>
                      <a:pt x="116567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798013" cy="271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369037" y="327148"/>
              <a:ext cx="3301865" cy="510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950">
                  <a:solidFill>
                    <a:srgbClr val="F7F8FD"/>
                  </a:solidFill>
                  <a:latin typeface="Radley"/>
                  <a:ea typeface="Radley"/>
                  <a:cs typeface="Radley"/>
                  <a:sym typeface="Radley"/>
                </a:rPr>
                <a:t>FYP Poster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9793001" y="7890533"/>
            <a:ext cx="1130551" cy="1140923"/>
          </a:xfrm>
          <a:custGeom>
            <a:avLst/>
            <a:gdLst/>
            <a:ahLst/>
            <a:cxnLst/>
            <a:rect r="r" b="b" t="t" l="l"/>
            <a:pathLst>
              <a:path h="1140923" w="1130551">
                <a:moveTo>
                  <a:pt x="0" y="0"/>
                </a:moveTo>
                <a:lnTo>
                  <a:pt x="1130551" y="0"/>
                </a:lnTo>
                <a:lnTo>
                  <a:pt x="1130551" y="1140923"/>
                </a:lnTo>
                <a:lnTo>
                  <a:pt x="0" y="114092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31339" y="34219"/>
            <a:ext cx="4250650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Overview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998299" y="8102914"/>
            <a:ext cx="2802003" cy="885183"/>
            <a:chOff x="0" y="0"/>
            <a:chExt cx="737976" cy="23313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37976" cy="233135"/>
            </a:xfrm>
            <a:custGeom>
              <a:avLst/>
              <a:gdLst/>
              <a:ahLst/>
              <a:cxnLst/>
              <a:rect r="r" b="b" t="t" l="l"/>
              <a:pathLst>
                <a:path h="233135" w="737976">
                  <a:moveTo>
                    <a:pt x="116567" y="0"/>
                  </a:moveTo>
                  <a:lnTo>
                    <a:pt x="621409" y="0"/>
                  </a:lnTo>
                  <a:cubicBezTo>
                    <a:pt x="652324" y="0"/>
                    <a:pt x="681974" y="12281"/>
                    <a:pt x="703834" y="34142"/>
                  </a:cubicBezTo>
                  <a:cubicBezTo>
                    <a:pt x="725695" y="56002"/>
                    <a:pt x="737976" y="85652"/>
                    <a:pt x="737976" y="116567"/>
                  </a:cubicBezTo>
                  <a:lnTo>
                    <a:pt x="737976" y="116567"/>
                  </a:lnTo>
                  <a:cubicBezTo>
                    <a:pt x="737976" y="180946"/>
                    <a:pt x="685787" y="233135"/>
                    <a:pt x="621409" y="233135"/>
                  </a:cubicBezTo>
                  <a:lnTo>
                    <a:pt x="116567" y="233135"/>
                  </a:lnTo>
                  <a:cubicBezTo>
                    <a:pt x="85652" y="233135"/>
                    <a:pt x="56002" y="220853"/>
                    <a:pt x="34142" y="198993"/>
                  </a:cubicBezTo>
                  <a:cubicBezTo>
                    <a:pt x="12281" y="177132"/>
                    <a:pt x="0" y="147483"/>
                    <a:pt x="0" y="116567"/>
                  </a:cubicBezTo>
                  <a:lnTo>
                    <a:pt x="0" y="116567"/>
                  </a:lnTo>
                  <a:cubicBezTo>
                    <a:pt x="0" y="85652"/>
                    <a:pt x="12281" y="56002"/>
                    <a:pt x="34142" y="34142"/>
                  </a:cubicBezTo>
                  <a:cubicBezTo>
                    <a:pt x="56002" y="12281"/>
                    <a:pt x="85652" y="0"/>
                    <a:pt x="116567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737976" cy="290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Timeline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65264">
            <a:off x="-4345704" y="7278944"/>
            <a:ext cx="12944919" cy="14015168"/>
          </a:xfrm>
          <a:custGeom>
            <a:avLst/>
            <a:gdLst/>
            <a:ahLst/>
            <a:cxnLst/>
            <a:rect r="r" b="b" t="t" l="l"/>
            <a:pathLst>
              <a:path h="14015168" w="12944919">
                <a:moveTo>
                  <a:pt x="0" y="0"/>
                </a:moveTo>
                <a:lnTo>
                  <a:pt x="12944919" y="0"/>
                </a:lnTo>
                <a:lnTo>
                  <a:pt x="12944919" y="14015168"/>
                </a:lnTo>
                <a:lnTo>
                  <a:pt x="0" y="1401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73355">
            <a:off x="10412375" y="-1051408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60"/>
                </a:lnTo>
                <a:lnTo>
                  <a:pt x="0" y="1459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418" y="1271445"/>
            <a:ext cx="5998246" cy="8895771"/>
          </a:xfrm>
          <a:custGeom>
            <a:avLst/>
            <a:gdLst/>
            <a:ahLst/>
            <a:cxnLst/>
            <a:rect r="r" b="b" t="t" l="l"/>
            <a:pathLst>
              <a:path h="8895771" w="5998246">
                <a:moveTo>
                  <a:pt x="0" y="0"/>
                </a:moveTo>
                <a:lnTo>
                  <a:pt x="5998246" y="0"/>
                </a:lnTo>
                <a:lnTo>
                  <a:pt x="5998246" y="8895770"/>
                </a:lnTo>
                <a:lnTo>
                  <a:pt x="0" y="889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2" r="0" b="-60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346586" y="1271445"/>
            <a:ext cx="6071078" cy="8857982"/>
            <a:chOff x="0" y="0"/>
            <a:chExt cx="1598967" cy="2332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8967" cy="2332966"/>
            </a:xfrm>
            <a:custGeom>
              <a:avLst/>
              <a:gdLst/>
              <a:ahLst/>
              <a:cxnLst/>
              <a:rect r="r" b="b" t="t" l="l"/>
              <a:pathLst>
                <a:path h="2332966" w="1598967">
                  <a:moveTo>
                    <a:pt x="0" y="0"/>
                  </a:moveTo>
                  <a:lnTo>
                    <a:pt x="1598967" y="0"/>
                  </a:lnTo>
                  <a:lnTo>
                    <a:pt x="1598967" y="2332966"/>
                  </a:lnTo>
                  <a:lnTo>
                    <a:pt x="0" y="2332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98967" cy="2371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-161925"/>
            <a:ext cx="8058622" cy="140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0"/>
              </a:lnSpc>
            </a:pPr>
            <a:r>
              <a:rPr lang="en-US" sz="824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MedTrove Poster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54024" y="8919120"/>
            <a:ext cx="75045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0367" y="1032974"/>
            <a:ext cx="4564058" cy="7515665"/>
          </a:xfrm>
          <a:custGeom>
            <a:avLst/>
            <a:gdLst/>
            <a:ahLst/>
            <a:cxnLst/>
            <a:rect r="r" b="b" t="t" l="l"/>
            <a:pathLst>
              <a:path h="7515665" w="4564058">
                <a:moveTo>
                  <a:pt x="0" y="0"/>
                </a:moveTo>
                <a:lnTo>
                  <a:pt x="4564058" y="0"/>
                </a:lnTo>
                <a:lnTo>
                  <a:pt x="4564058" y="7515665"/>
                </a:lnTo>
                <a:lnTo>
                  <a:pt x="0" y="7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40765" y="5503284"/>
            <a:ext cx="6498189" cy="47625"/>
            <a:chOff x="0" y="0"/>
            <a:chExt cx="1711457" cy="12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11457" cy="12543"/>
            </a:xfrm>
            <a:custGeom>
              <a:avLst/>
              <a:gdLst/>
              <a:ahLst/>
              <a:cxnLst/>
              <a:rect r="r" b="b" t="t" l="l"/>
              <a:pathLst>
                <a:path h="12543" w="1711457">
                  <a:moveTo>
                    <a:pt x="6272" y="0"/>
                  </a:moveTo>
                  <a:lnTo>
                    <a:pt x="1705186" y="0"/>
                  </a:lnTo>
                  <a:cubicBezTo>
                    <a:pt x="1706849" y="0"/>
                    <a:pt x="1708444" y="661"/>
                    <a:pt x="1709620" y="1837"/>
                  </a:cubicBezTo>
                  <a:cubicBezTo>
                    <a:pt x="1710796" y="3013"/>
                    <a:pt x="1711457" y="4608"/>
                    <a:pt x="1711457" y="6272"/>
                  </a:cubicBezTo>
                  <a:lnTo>
                    <a:pt x="1711457" y="6272"/>
                  </a:lnTo>
                  <a:cubicBezTo>
                    <a:pt x="1711457" y="7935"/>
                    <a:pt x="1710796" y="9530"/>
                    <a:pt x="1709620" y="10706"/>
                  </a:cubicBezTo>
                  <a:cubicBezTo>
                    <a:pt x="1708444" y="11882"/>
                    <a:pt x="1706849" y="12543"/>
                    <a:pt x="170518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2A2E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1145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64541" y="3787593"/>
            <a:ext cx="6102988" cy="133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71"/>
              </a:lnSpc>
            </a:pPr>
            <a:r>
              <a:rPr lang="en-US" sz="9599" spc="-191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708668">
            <a:off x="-3157888" y="-59774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565264">
            <a:off x="-4345704" y="7278944"/>
            <a:ext cx="12944919" cy="14015168"/>
          </a:xfrm>
          <a:custGeom>
            <a:avLst/>
            <a:gdLst/>
            <a:ahLst/>
            <a:cxnLst/>
            <a:rect r="r" b="b" t="t" l="l"/>
            <a:pathLst>
              <a:path h="14015168" w="12944919">
                <a:moveTo>
                  <a:pt x="0" y="0"/>
                </a:moveTo>
                <a:lnTo>
                  <a:pt x="12944919" y="0"/>
                </a:lnTo>
                <a:lnTo>
                  <a:pt x="12944919" y="14015168"/>
                </a:lnTo>
                <a:lnTo>
                  <a:pt x="0" y="1401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235421">
            <a:off x="13179722" y="6977679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8620554"/>
            <a:ext cx="763310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388" y="1729574"/>
            <a:ext cx="17191225" cy="855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[1] </a:t>
            </a: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F. Durrani, “Increase in drug prices highest in last 40 years,” 8 April 2019. [Online]. Available: https://www.thenews.com.pk/print/454864-increase-in-drug-prices-highest-in-last-40-years.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[2] “Govt approves increase in prices of 146 essential life-saving medicines,” 1 February 2024. [Online]. Available: https://www.dawn.com/news/1810395.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[3] “The increasing rate of diabetes in Pakistan: A silent killer,” [Online]. Available: https://www.ncbi.nlm.nih.gov/pmc/articles/PMC9289249/.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[4] I. Junaidi and R. Zakaria, “'47 people die of heart attack every hour in Pakistan',” 30 September 2021. [Online]. Available: https://www.dawn.com/news/1649189.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[5] “PAKISTAN: Implementing an Ambitious, Credible and Clearly Communicated Economic Reform Plan Critical for Robust Recovery, Poverty Reduction, says World Bank,” 2 April 2024. [Online]. Available: https://www.worldbank.org/en/news/press-release/2024/04/01/pakistan-implementing-an-ambitious-credible-and-clearly-communicated-economic-reform-plan-critical-for-robust-recovery-p. [Accessed 12 July 2024].</a:t>
            </a:r>
          </a:p>
          <a:p>
            <a:pPr algn="l">
              <a:lnSpc>
                <a:spcPts val="3980"/>
              </a:lnSpc>
            </a:pPr>
            <a:r>
              <a:rPr lang="en-US" sz="2843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[6] Dawn, “Big Pharma and Physicians,” 6 October 2008. [Online]. Available: https://www.dawn.com/news/845158/big-pharma-and-physicians.</a:t>
            </a:r>
          </a:p>
          <a:p>
            <a:pPr algn="l">
              <a:lnSpc>
                <a:spcPts val="39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true" rot="6590698">
            <a:off x="-9897993" y="-1024618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0"/>
                </a:moveTo>
                <a:lnTo>
                  <a:pt x="0" y="13339930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20732">
            <a:off x="-4629717" y="-6047406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9" y="0"/>
                </a:lnTo>
                <a:lnTo>
                  <a:pt x="8238809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1751569" y="684007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3" y="0"/>
                </a:lnTo>
                <a:lnTo>
                  <a:pt x="15744553" y="13339930"/>
                </a:lnTo>
                <a:lnTo>
                  <a:pt x="0" y="1333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4524395" y="7083328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9454" y="259"/>
            <a:ext cx="5269092" cy="130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5"/>
              </a:lnSpc>
            </a:pPr>
            <a:r>
              <a:rPr lang="en-US" sz="7639" i="true">
                <a:solidFill>
                  <a:srgbClr val="2A2E3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References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9689" y="4114541"/>
            <a:ext cx="5469909" cy="137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8799" spc="-175" b="true">
                <a:solidFill>
                  <a:srgbClr val="2A2E30"/>
                </a:solidFill>
                <a:latin typeface="Arsenal Bold"/>
                <a:ea typeface="Arsenal Bold"/>
                <a:cs typeface="Arsenal Bold"/>
                <a:sym typeface="Arsenal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816066">
            <a:off x="7720133" y="-2011109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1" y="0"/>
                </a:lnTo>
                <a:lnTo>
                  <a:pt x="16888561" y="14309218"/>
                </a:lnTo>
                <a:lnTo>
                  <a:pt x="0" y="14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24296">
            <a:off x="11006456" y="3811847"/>
            <a:ext cx="2143032" cy="1971589"/>
          </a:xfrm>
          <a:custGeom>
            <a:avLst/>
            <a:gdLst/>
            <a:ahLst/>
            <a:cxnLst/>
            <a:rect r="r" b="b" t="t" l="l"/>
            <a:pathLst>
              <a:path h="1971589" w="2143032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047205">
            <a:off x="12453930" y="5728976"/>
            <a:ext cx="9043410" cy="9791094"/>
          </a:xfrm>
          <a:custGeom>
            <a:avLst/>
            <a:gdLst/>
            <a:ahLst/>
            <a:cxnLst/>
            <a:rect r="r" b="b" t="t" l="l"/>
            <a:pathLst>
              <a:path h="9791094" w="9043410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10219">
            <a:off x="15723655" y="3406228"/>
            <a:ext cx="1460273" cy="2294715"/>
          </a:xfrm>
          <a:custGeom>
            <a:avLst/>
            <a:gdLst/>
            <a:ahLst/>
            <a:cxnLst/>
            <a:rect r="r" b="b" t="t" l="l"/>
            <a:pathLst>
              <a:path h="2294715" w="1460273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81308">
            <a:off x="16205968" y="6115462"/>
            <a:ext cx="495646" cy="1919755"/>
          </a:xfrm>
          <a:custGeom>
            <a:avLst/>
            <a:gdLst/>
            <a:ahLst/>
            <a:cxnLst/>
            <a:rect r="r" b="b" t="t" l="l"/>
            <a:pathLst>
              <a:path h="1919755" w="495646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782">
            <a:off x="14045811" y="1708376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4" y="0"/>
                </a:lnTo>
                <a:lnTo>
                  <a:pt x="1362404" y="2531493"/>
                </a:lnTo>
                <a:lnTo>
                  <a:pt x="0" y="253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32114">
            <a:off x="15718479" y="1159083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43487" y="819451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0" y="0"/>
                </a:lnTo>
                <a:lnTo>
                  <a:pt x="1180960" y="2662001"/>
                </a:lnTo>
                <a:lnTo>
                  <a:pt x="0" y="266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92097">
            <a:off x="10273047" y="1011500"/>
            <a:ext cx="525989" cy="2277903"/>
          </a:xfrm>
          <a:custGeom>
            <a:avLst/>
            <a:gdLst/>
            <a:ahLst/>
            <a:cxnLst/>
            <a:rect r="r" b="b" t="t" l="l"/>
            <a:pathLst>
              <a:path h="2277903" w="525989">
                <a:moveTo>
                  <a:pt x="0" y="0"/>
                </a:moveTo>
                <a:lnTo>
                  <a:pt x="525988" y="0"/>
                </a:lnTo>
                <a:lnTo>
                  <a:pt x="525988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467239">
            <a:off x="13018389" y="133893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672712">
            <a:off x="-3310288" y="-61298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6365">
            <a:off x="12141907" y="5261694"/>
            <a:ext cx="3497479" cy="4049712"/>
          </a:xfrm>
          <a:custGeom>
            <a:avLst/>
            <a:gdLst/>
            <a:ahLst/>
            <a:cxnLst/>
            <a:rect r="r" b="b" t="t" l="l"/>
            <a:pathLst>
              <a:path h="4049712" w="3497479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71210" y="5533440"/>
            <a:ext cx="29316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Any Questions?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708668">
            <a:off x="-3157888" y="-59774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708668">
            <a:off x="-5020739" y="6168019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97147">
            <a:off x="-15447854" y="-5960344"/>
            <a:ext cx="17288011" cy="14647660"/>
          </a:xfrm>
          <a:custGeom>
            <a:avLst/>
            <a:gdLst/>
            <a:ahLst/>
            <a:cxnLst/>
            <a:rect r="r" b="b" t="t" l="l"/>
            <a:pathLst>
              <a:path h="14647660" w="17288011">
                <a:moveTo>
                  <a:pt x="0" y="0"/>
                </a:moveTo>
                <a:lnTo>
                  <a:pt x="17288011" y="0"/>
                </a:lnTo>
                <a:lnTo>
                  <a:pt x="17288011" y="14647659"/>
                </a:lnTo>
                <a:lnTo>
                  <a:pt x="0" y="1464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7007" y="1618761"/>
            <a:ext cx="7038043" cy="8668239"/>
          </a:xfrm>
          <a:custGeom>
            <a:avLst/>
            <a:gdLst/>
            <a:ahLst/>
            <a:cxnLst/>
            <a:rect r="r" b="b" t="t" l="l"/>
            <a:pathLst>
              <a:path h="8668239" w="7038043">
                <a:moveTo>
                  <a:pt x="0" y="0"/>
                </a:moveTo>
                <a:lnTo>
                  <a:pt x="7038043" y="0"/>
                </a:lnTo>
                <a:lnTo>
                  <a:pt x="7038043" y="8668239"/>
                </a:lnTo>
                <a:lnTo>
                  <a:pt x="0" y="866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06" t="-30291" r="-1952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41495" y="109360"/>
            <a:ext cx="7709068" cy="12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spc="-15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Comment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43556" y="8658225"/>
            <a:ext cx="318016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97147">
            <a:off x="-15447854" y="-5960344"/>
            <a:ext cx="17288011" cy="14647660"/>
          </a:xfrm>
          <a:custGeom>
            <a:avLst/>
            <a:gdLst/>
            <a:ahLst/>
            <a:cxnLst/>
            <a:rect r="r" b="b" t="t" l="l"/>
            <a:pathLst>
              <a:path h="14647660" w="17288011">
                <a:moveTo>
                  <a:pt x="0" y="0"/>
                </a:moveTo>
                <a:lnTo>
                  <a:pt x="17288011" y="0"/>
                </a:lnTo>
                <a:lnTo>
                  <a:pt x="17288011" y="14647659"/>
                </a:lnTo>
                <a:lnTo>
                  <a:pt x="0" y="1464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76644" y="1178297"/>
            <a:ext cx="2724269" cy="2905369"/>
            <a:chOff x="0" y="0"/>
            <a:chExt cx="3632358" cy="3873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51658" y="0"/>
              <a:ext cx="2190362" cy="3441997"/>
            </a:xfrm>
            <a:custGeom>
              <a:avLst/>
              <a:gdLst/>
              <a:ahLst/>
              <a:cxnLst/>
              <a:rect r="r" b="b" t="t" l="l"/>
              <a:pathLst>
                <a:path h="3441997" w="2190362">
                  <a:moveTo>
                    <a:pt x="0" y="0"/>
                  </a:moveTo>
                  <a:lnTo>
                    <a:pt x="2190362" y="0"/>
                  </a:lnTo>
                  <a:lnTo>
                    <a:pt x="2190362" y="3441997"/>
                  </a:lnTo>
                  <a:lnTo>
                    <a:pt x="0" y="3441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221287"/>
              <a:ext cx="1503316" cy="1401588"/>
            </a:xfrm>
            <a:custGeom>
              <a:avLst/>
              <a:gdLst/>
              <a:ahLst/>
              <a:cxnLst/>
              <a:rect r="r" b="b" t="t" l="l"/>
              <a:pathLst>
                <a:path h="1401588" w="1503316">
                  <a:moveTo>
                    <a:pt x="0" y="0"/>
                  </a:moveTo>
                  <a:lnTo>
                    <a:pt x="1503316" y="0"/>
                  </a:lnTo>
                  <a:lnTo>
                    <a:pt x="1503316" y="1401588"/>
                  </a:lnTo>
                  <a:lnTo>
                    <a:pt x="0" y="140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86198" y="1671100"/>
              <a:ext cx="1746160" cy="2202725"/>
            </a:xfrm>
            <a:custGeom>
              <a:avLst/>
              <a:gdLst/>
              <a:ahLst/>
              <a:cxnLst/>
              <a:rect r="r" b="b" t="t" l="l"/>
              <a:pathLst>
                <a:path h="2202725" w="1746160">
                  <a:moveTo>
                    <a:pt x="0" y="0"/>
                  </a:moveTo>
                  <a:lnTo>
                    <a:pt x="1746160" y="0"/>
                  </a:lnTo>
                  <a:lnTo>
                    <a:pt x="1746160" y="2202725"/>
                  </a:lnTo>
                  <a:lnTo>
                    <a:pt x="0" y="2202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045453" y="1532431"/>
            <a:ext cx="7709068" cy="12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 spc="-159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00706"/>
            <a:ext cx="15663764" cy="378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688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Medication prices surged by up to 200% since 2019.</a:t>
            </a:r>
          </a:p>
          <a:p>
            <a:pPr algn="just" marL="928688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High prevalence of diabetes (26.7%) and heart diseases (29% of deaths).</a:t>
            </a:r>
          </a:p>
          <a:p>
            <a:pPr algn="just" marL="928688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Corruption in healthcare exacerbates affordability issues.</a:t>
            </a:r>
          </a:p>
          <a:p>
            <a:pPr algn="just" marL="928688" indent="-464344" lvl="1">
              <a:lnSpc>
                <a:spcPts val="6022"/>
              </a:lnSpc>
              <a:buFont typeface="Arial"/>
              <a:buChar char="•"/>
            </a:pPr>
            <a:r>
              <a:rPr lang="en-US" sz="4301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40% of Pakistanis live below the poverty line as of 2024.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26514" y="8810625"/>
            <a:ext cx="409250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3768" y="0"/>
            <a:ext cx="7755784" cy="11111844"/>
            <a:chOff x="0" y="0"/>
            <a:chExt cx="2042676" cy="29265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2676" cy="2926576"/>
            </a:xfrm>
            <a:custGeom>
              <a:avLst/>
              <a:gdLst/>
              <a:ahLst/>
              <a:cxnLst/>
              <a:rect r="r" b="b" t="t" l="l"/>
              <a:pathLst>
                <a:path h="2926576" w="2042676">
                  <a:moveTo>
                    <a:pt x="99821" y="0"/>
                  </a:moveTo>
                  <a:lnTo>
                    <a:pt x="1942854" y="0"/>
                  </a:lnTo>
                  <a:cubicBezTo>
                    <a:pt x="1997984" y="0"/>
                    <a:pt x="2042676" y="44691"/>
                    <a:pt x="2042676" y="99821"/>
                  </a:cubicBezTo>
                  <a:lnTo>
                    <a:pt x="2042676" y="2826755"/>
                  </a:lnTo>
                  <a:cubicBezTo>
                    <a:pt x="2042676" y="2853229"/>
                    <a:pt x="2032159" y="2878619"/>
                    <a:pt x="2013439" y="2897339"/>
                  </a:cubicBezTo>
                  <a:cubicBezTo>
                    <a:pt x="1994718" y="2916059"/>
                    <a:pt x="1969328" y="2926576"/>
                    <a:pt x="1942854" y="2926576"/>
                  </a:cubicBezTo>
                  <a:lnTo>
                    <a:pt x="99821" y="2926576"/>
                  </a:lnTo>
                  <a:cubicBezTo>
                    <a:pt x="44691" y="2926576"/>
                    <a:pt x="0" y="2881885"/>
                    <a:pt x="0" y="2826755"/>
                  </a:cubicBezTo>
                  <a:lnTo>
                    <a:pt x="0" y="99821"/>
                  </a:lnTo>
                  <a:cubicBezTo>
                    <a:pt x="0" y="44691"/>
                    <a:pt x="44691" y="0"/>
                    <a:pt x="99821" y="0"/>
                  </a:cubicBezTo>
                  <a:close/>
                </a:path>
              </a:pathLst>
            </a:custGeom>
            <a:solidFill>
              <a:srgbClr val="0043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2676" cy="2964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637665"/>
            <a:ext cx="6709075" cy="6379721"/>
          </a:xfrm>
          <a:custGeom>
            <a:avLst/>
            <a:gdLst/>
            <a:ahLst/>
            <a:cxnLst/>
            <a:rect r="r" b="b" t="t" l="l"/>
            <a:pathLst>
              <a:path h="6379721" w="6709075">
                <a:moveTo>
                  <a:pt x="0" y="0"/>
                </a:moveTo>
                <a:lnTo>
                  <a:pt x="6709075" y="0"/>
                </a:lnTo>
                <a:lnTo>
                  <a:pt x="6709075" y="6379721"/>
                </a:lnTo>
                <a:lnTo>
                  <a:pt x="0" y="637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86742" y="2211432"/>
            <a:ext cx="6795151" cy="70397"/>
            <a:chOff x="0" y="0"/>
            <a:chExt cx="1789669" cy="1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9669" cy="18541"/>
            </a:xfrm>
            <a:custGeom>
              <a:avLst/>
              <a:gdLst/>
              <a:ahLst/>
              <a:cxnLst/>
              <a:rect r="r" b="b" t="t" l="l"/>
              <a:pathLst>
                <a:path h="18541" w="1789669">
                  <a:moveTo>
                    <a:pt x="9270" y="0"/>
                  </a:moveTo>
                  <a:lnTo>
                    <a:pt x="1780399" y="0"/>
                  </a:lnTo>
                  <a:cubicBezTo>
                    <a:pt x="1782858" y="0"/>
                    <a:pt x="1785216" y="977"/>
                    <a:pt x="1786954" y="2715"/>
                  </a:cubicBezTo>
                  <a:cubicBezTo>
                    <a:pt x="1788693" y="4454"/>
                    <a:pt x="1789669" y="6812"/>
                    <a:pt x="1789669" y="9270"/>
                  </a:cubicBezTo>
                  <a:lnTo>
                    <a:pt x="1789669" y="9270"/>
                  </a:lnTo>
                  <a:cubicBezTo>
                    <a:pt x="1789669" y="14390"/>
                    <a:pt x="1785519" y="18541"/>
                    <a:pt x="1780399" y="18541"/>
                  </a:cubicBezTo>
                  <a:lnTo>
                    <a:pt x="9270" y="18541"/>
                  </a:lnTo>
                  <a:cubicBezTo>
                    <a:pt x="4151" y="18541"/>
                    <a:pt x="0" y="14390"/>
                    <a:pt x="0" y="9270"/>
                  </a:cubicBezTo>
                  <a:lnTo>
                    <a:pt x="0" y="9270"/>
                  </a:lnTo>
                  <a:cubicBezTo>
                    <a:pt x="0" y="4151"/>
                    <a:pt x="4151" y="0"/>
                    <a:pt x="9270" y="0"/>
                  </a:cubicBezTo>
                  <a:close/>
                </a:path>
              </a:pathLst>
            </a:custGeom>
            <a:solidFill>
              <a:srgbClr val="00AD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9669" cy="5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92619" y="1123950"/>
            <a:ext cx="7316699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spc="-160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Problem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20067" y="3809520"/>
            <a:ext cx="9696901" cy="38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374" indent="-464187" lvl="1">
              <a:lnSpc>
                <a:spcPts val="7826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MedTrove Mobile Application: </a:t>
            </a:r>
          </a:p>
          <a:p>
            <a:pPr algn="just" marL="1856749" indent="-618916" lvl="2">
              <a:lnSpc>
                <a:spcPts val="7826"/>
              </a:lnSpc>
              <a:buFont typeface="Arial"/>
              <a:buChar char="⚬"/>
            </a:pPr>
            <a:r>
              <a:rPr lang="en-US" sz="43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Search + Alternatives</a:t>
            </a:r>
          </a:p>
          <a:p>
            <a:pPr algn="just" marL="1856749" indent="-618916" lvl="2">
              <a:lnSpc>
                <a:spcPts val="7826"/>
              </a:lnSpc>
              <a:buFont typeface="Arial"/>
              <a:buChar char="⚬"/>
            </a:pPr>
            <a:r>
              <a:rPr lang="en-US" sz="43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Medibot</a:t>
            </a:r>
          </a:p>
          <a:p>
            <a:pPr algn="just" marL="1856749" indent="-618916" lvl="2">
              <a:lnSpc>
                <a:spcPts val="7826"/>
              </a:lnSpc>
              <a:buFont typeface="Arial"/>
              <a:buChar char="⚬"/>
            </a:pPr>
            <a:r>
              <a:rPr lang="en-US" sz="43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Online Doctor Consultations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6977" y="8667750"/>
            <a:ext cx="40927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3768" y="0"/>
            <a:ext cx="7755784" cy="11111844"/>
            <a:chOff x="0" y="0"/>
            <a:chExt cx="2042676" cy="29265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2676" cy="2926576"/>
            </a:xfrm>
            <a:custGeom>
              <a:avLst/>
              <a:gdLst/>
              <a:ahLst/>
              <a:cxnLst/>
              <a:rect r="r" b="b" t="t" l="l"/>
              <a:pathLst>
                <a:path h="2926576" w="2042676">
                  <a:moveTo>
                    <a:pt x="99821" y="0"/>
                  </a:moveTo>
                  <a:lnTo>
                    <a:pt x="1942854" y="0"/>
                  </a:lnTo>
                  <a:cubicBezTo>
                    <a:pt x="1997984" y="0"/>
                    <a:pt x="2042676" y="44691"/>
                    <a:pt x="2042676" y="99821"/>
                  </a:cubicBezTo>
                  <a:lnTo>
                    <a:pt x="2042676" y="2826755"/>
                  </a:lnTo>
                  <a:cubicBezTo>
                    <a:pt x="2042676" y="2853229"/>
                    <a:pt x="2032159" y="2878619"/>
                    <a:pt x="2013439" y="2897339"/>
                  </a:cubicBezTo>
                  <a:cubicBezTo>
                    <a:pt x="1994718" y="2916059"/>
                    <a:pt x="1969328" y="2926576"/>
                    <a:pt x="1942854" y="2926576"/>
                  </a:cubicBezTo>
                  <a:lnTo>
                    <a:pt x="99821" y="2926576"/>
                  </a:lnTo>
                  <a:cubicBezTo>
                    <a:pt x="44691" y="2926576"/>
                    <a:pt x="0" y="2881885"/>
                    <a:pt x="0" y="2826755"/>
                  </a:cubicBezTo>
                  <a:lnTo>
                    <a:pt x="0" y="99821"/>
                  </a:lnTo>
                  <a:cubicBezTo>
                    <a:pt x="0" y="44691"/>
                    <a:pt x="44691" y="0"/>
                    <a:pt x="99821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2676" cy="2964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61591" y="2131571"/>
            <a:ext cx="10297709" cy="48156"/>
            <a:chOff x="0" y="0"/>
            <a:chExt cx="2712154" cy="126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2154" cy="12683"/>
            </a:xfrm>
            <a:custGeom>
              <a:avLst/>
              <a:gdLst/>
              <a:ahLst/>
              <a:cxnLst/>
              <a:rect r="r" b="b" t="t" l="l"/>
              <a:pathLst>
                <a:path h="12683" w="2712154">
                  <a:moveTo>
                    <a:pt x="6342" y="0"/>
                  </a:moveTo>
                  <a:lnTo>
                    <a:pt x="2705812" y="0"/>
                  </a:lnTo>
                  <a:cubicBezTo>
                    <a:pt x="2707494" y="0"/>
                    <a:pt x="2709107" y="668"/>
                    <a:pt x="2710296" y="1857"/>
                  </a:cubicBezTo>
                  <a:cubicBezTo>
                    <a:pt x="2711486" y="3047"/>
                    <a:pt x="2712154" y="4660"/>
                    <a:pt x="2712154" y="6342"/>
                  </a:cubicBezTo>
                  <a:lnTo>
                    <a:pt x="2712154" y="6342"/>
                  </a:lnTo>
                  <a:cubicBezTo>
                    <a:pt x="2712154" y="8023"/>
                    <a:pt x="2711486" y="9636"/>
                    <a:pt x="2710296" y="10826"/>
                  </a:cubicBezTo>
                  <a:cubicBezTo>
                    <a:pt x="2709107" y="12015"/>
                    <a:pt x="2707494" y="12683"/>
                    <a:pt x="2705812" y="12683"/>
                  </a:cubicBezTo>
                  <a:lnTo>
                    <a:pt x="6342" y="12683"/>
                  </a:lnTo>
                  <a:cubicBezTo>
                    <a:pt x="4660" y="12683"/>
                    <a:pt x="3047" y="12015"/>
                    <a:pt x="1857" y="10826"/>
                  </a:cubicBezTo>
                  <a:cubicBezTo>
                    <a:pt x="668" y="9636"/>
                    <a:pt x="0" y="8023"/>
                    <a:pt x="0" y="6342"/>
                  </a:cubicBezTo>
                  <a:lnTo>
                    <a:pt x="0" y="6342"/>
                  </a:lnTo>
                  <a:cubicBezTo>
                    <a:pt x="0" y="4660"/>
                    <a:pt x="668" y="3047"/>
                    <a:pt x="1857" y="1857"/>
                  </a:cubicBezTo>
                  <a:cubicBezTo>
                    <a:pt x="3047" y="668"/>
                    <a:pt x="4660" y="0"/>
                    <a:pt x="6342" y="0"/>
                  </a:cubicBezTo>
                  <a:close/>
                </a:path>
              </a:pathLst>
            </a:custGeom>
            <a:solidFill>
              <a:srgbClr val="00AD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12154" cy="5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6756" y="1637665"/>
            <a:ext cx="4058689" cy="7200900"/>
          </a:xfrm>
          <a:custGeom>
            <a:avLst/>
            <a:gdLst/>
            <a:ahLst/>
            <a:cxnLst/>
            <a:rect r="r" b="b" t="t" l="l"/>
            <a:pathLst>
              <a:path h="7200900" w="4058689">
                <a:moveTo>
                  <a:pt x="0" y="0"/>
                </a:moveTo>
                <a:lnTo>
                  <a:pt x="4058689" y="0"/>
                </a:lnTo>
                <a:lnTo>
                  <a:pt x="405868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61591" y="1057275"/>
            <a:ext cx="11559859" cy="9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6800" spc="-136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Non - Functional Requirements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8293" y="3957724"/>
            <a:ext cx="5365408" cy="325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5588" indent="-502794" lvl="1">
              <a:lnSpc>
                <a:spcPts val="6520"/>
              </a:lnSpc>
              <a:buFont typeface="Arial"/>
              <a:buChar char="•"/>
            </a:pPr>
            <a:r>
              <a:rPr lang="en-US" sz="46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Performance</a:t>
            </a:r>
          </a:p>
          <a:p>
            <a:pPr algn="l" marL="1005588" indent="-502794" lvl="1">
              <a:lnSpc>
                <a:spcPts val="6520"/>
              </a:lnSpc>
              <a:buFont typeface="Arial"/>
              <a:buChar char="•"/>
            </a:pPr>
            <a:r>
              <a:rPr lang="en-US" sz="46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Usability</a:t>
            </a:r>
          </a:p>
          <a:p>
            <a:pPr algn="l" marL="1005588" indent="-502794" lvl="1">
              <a:lnSpc>
                <a:spcPts val="6520"/>
              </a:lnSpc>
              <a:buFont typeface="Arial"/>
              <a:buChar char="•"/>
            </a:pPr>
            <a:r>
              <a:rPr lang="en-US" sz="4657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Reliability</a:t>
            </a:r>
          </a:p>
          <a:p>
            <a:pPr algn="l">
              <a:lnSpc>
                <a:spcPts val="6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600124" y="8714740"/>
            <a:ext cx="42393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Arsenal"/>
                <a:ea typeface="Arsenal"/>
                <a:cs typeface="Arsenal"/>
                <a:sym typeface="Arsenal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0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82953" y="-2189453"/>
            <a:ext cx="10944138" cy="14665905"/>
            <a:chOff x="0" y="0"/>
            <a:chExt cx="790745" cy="1059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0745" cy="1059653"/>
            </a:xfrm>
            <a:custGeom>
              <a:avLst/>
              <a:gdLst/>
              <a:ahLst/>
              <a:cxnLst/>
              <a:rect r="r" b="b" t="t" l="l"/>
              <a:pathLst>
                <a:path h="1059653" w="790745">
                  <a:moveTo>
                    <a:pt x="263724" y="19070"/>
                  </a:moveTo>
                  <a:cubicBezTo>
                    <a:pt x="304133" y="7556"/>
                    <a:pt x="350352" y="0"/>
                    <a:pt x="395585" y="0"/>
                  </a:cubicBezTo>
                  <a:cubicBezTo>
                    <a:pt x="440820" y="0"/>
                    <a:pt x="484348" y="6476"/>
                    <a:pt x="524460" y="17990"/>
                  </a:cubicBezTo>
                  <a:cubicBezTo>
                    <a:pt x="525314" y="18350"/>
                    <a:pt x="526168" y="18350"/>
                    <a:pt x="527021" y="18710"/>
                  </a:cubicBezTo>
                  <a:cubicBezTo>
                    <a:pt x="677659" y="64765"/>
                    <a:pt x="788611" y="186379"/>
                    <a:pt x="790745" y="333985"/>
                  </a:cubicBezTo>
                  <a:lnTo>
                    <a:pt x="790745" y="1059653"/>
                  </a:lnTo>
                  <a:lnTo>
                    <a:pt x="0" y="1059653"/>
                  </a:lnTo>
                  <a:lnTo>
                    <a:pt x="0" y="334524"/>
                  </a:lnTo>
                  <a:cubicBezTo>
                    <a:pt x="2134" y="185660"/>
                    <a:pt x="111379" y="64045"/>
                    <a:pt x="263724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790745" cy="970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451217"/>
            <a:ext cx="4530458" cy="47690"/>
            <a:chOff x="0" y="0"/>
            <a:chExt cx="1193207" cy="12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3207" cy="12560"/>
            </a:xfrm>
            <a:custGeom>
              <a:avLst/>
              <a:gdLst/>
              <a:ahLst/>
              <a:cxnLst/>
              <a:rect r="r" b="b" t="t" l="l"/>
              <a:pathLst>
                <a:path h="12560" w="1193207">
                  <a:moveTo>
                    <a:pt x="6280" y="0"/>
                  </a:moveTo>
                  <a:lnTo>
                    <a:pt x="1186927" y="0"/>
                  </a:lnTo>
                  <a:cubicBezTo>
                    <a:pt x="1190395" y="0"/>
                    <a:pt x="1193207" y="2812"/>
                    <a:pt x="1193207" y="6280"/>
                  </a:cubicBezTo>
                  <a:lnTo>
                    <a:pt x="1193207" y="6280"/>
                  </a:lnTo>
                  <a:cubicBezTo>
                    <a:pt x="1193207" y="7946"/>
                    <a:pt x="1192545" y="9543"/>
                    <a:pt x="1191368" y="10721"/>
                  </a:cubicBezTo>
                  <a:cubicBezTo>
                    <a:pt x="1190190" y="11899"/>
                    <a:pt x="1188593" y="12560"/>
                    <a:pt x="1186927" y="12560"/>
                  </a:cubicBezTo>
                  <a:lnTo>
                    <a:pt x="6280" y="12560"/>
                  </a:lnTo>
                  <a:cubicBezTo>
                    <a:pt x="4615" y="12560"/>
                    <a:pt x="3017" y="11899"/>
                    <a:pt x="1839" y="10721"/>
                  </a:cubicBezTo>
                  <a:cubicBezTo>
                    <a:pt x="662" y="9543"/>
                    <a:pt x="0" y="7946"/>
                    <a:pt x="0" y="6280"/>
                  </a:cubicBezTo>
                  <a:lnTo>
                    <a:pt x="0" y="6280"/>
                  </a:lnTo>
                  <a:cubicBezTo>
                    <a:pt x="0" y="4615"/>
                    <a:pt x="662" y="3017"/>
                    <a:pt x="1839" y="1839"/>
                  </a:cubicBezTo>
                  <a:cubicBezTo>
                    <a:pt x="3017" y="662"/>
                    <a:pt x="4615" y="0"/>
                    <a:pt x="6280" y="0"/>
                  </a:cubicBez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93207" cy="50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62071" y="1942524"/>
            <a:ext cx="4725804" cy="6401952"/>
          </a:xfrm>
          <a:custGeom>
            <a:avLst/>
            <a:gdLst/>
            <a:ahLst/>
            <a:cxnLst/>
            <a:rect r="r" b="b" t="t" l="l"/>
            <a:pathLst>
              <a:path h="6401952" w="4725804">
                <a:moveTo>
                  <a:pt x="0" y="0"/>
                </a:moveTo>
                <a:lnTo>
                  <a:pt x="4725804" y="0"/>
                </a:lnTo>
                <a:lnTo>
                  <a:pt x="4725804" y="6401952"/>
                </a:lnTo>
                <a:lnTo>
                  <a:pt x="0" y="64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0575" y="514985"/>
            <a:ext cx="1045366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spc="-160">
                <a:solidFill>
                  <a:srgbClr val="2A2E30"/>
                </a:solidFill>
                <a:latin typeface="Arsenal"/>
                <a:ea typeface="Arsenal"/>
                <a:cs typeface="Arsenal"/>
                <a:sym typeface="Arsenal"/>
              </a:rPr>
              <a:t>Functional Requirements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299" y="3620228"/>
            <a:ext cx="11749601" cy="24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(Module) Substitute Drug Identifier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(Module) Search and Recommendation</a:t>
            </a:r>
          </a:p>
          <a:p>
            <a:pPr algn="just" marL="1021185" indent="-510593" lvl="1">
              <a:lnSpc>
                <a:spcPts val="6621"/>
              </a:lnSpc>
              <a:buFont typeface="Arial"/>
              <a:buChar char="•"/>
            </a:pPr>
            <a:r>
              <a:rPr lang="en-US" sz="472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(Module) Profile Management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9625" y="1828224"/>
            <a:ext cx="9639152" cy="47625"/>
            <a:chOff x="0" y="0"/>
            <a:chExt cx="2538707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38707" cy="12543"/>
            </a:xfrm>
            <a:custGeom>
              <a:avLst/>
              <a:gdLst/>
              <a:ahLst/>
              <a:cxnLst/>
              <a:rect r="r" b="b" t="t" l="l"/>
              <a:pathLst>
                <a:path h="12543" w="2538707">
                  <a:moveTo>
                    <a:pt x="6272" y="0"/>
                  </a:moveTo>
                  <a:lnTo>
                    <a:pt x="2532435" y="0"/>
                  </a:lnTo>
                  <a:cubicBezTo>
                    <a:pt x="2534099" y="0"/>
                    <a:pt x="2535694" y="661"/>
                    <a:pt x="2536870" y="1837"/>
                  </a:cubicBezTo>
                  <a:cubicBezTo>
                    <a:pt x="2538046" y="3013"/>
                    <a:pt x="2538707" y="4608"/>
                    <a:pt x="2538707" y="6272"/>
                  </a:cubicBezTo>
                  <a:lnTo>
                    <a:pt x="2538707" y="6272"/>
                  </a:lnTo>
                  <a:cubicBezTo>
                    <a:pt x="2538707" y="7935"/>
                    <a:pt x="2538046" y="9530"/>
                    <a:pt x="2536870" y="10706"/>
                  </a:cubicBezTo>
                  <a:cubicBezTo>
                    <a:pt x="2535694" y="11882"/>
                    <a:pt x="2534099" y="12543"/>
                    <a:pt x="253243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AD9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38707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11767" y="8714740"/>
            <a:ext cx="400645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93149">
            <a:off x="13130782" y="7616008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9311149" y="7198628"/>
            <a:ext cx="19043259" cy="3507061"/>
            <a:chOff x="0" y="0"/>
            <a:chExt cx="5015509" cy="923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5509" cy="923670"/>
            </a:xfrm>
            <a:custGeom>
              <a:avLst/>
              <a:gdLst/>
              <a:ahLst/>
              <a:cxnLst/>
              <a:rect r="r" b="b" t="t" l="l"/>
              <a:pathLst>
                <a:path h="92367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902937"/>
                  </a:lnTo>
                  <a:cubicBezTo>
                    <a:pt x="5015509" y="908436"/>
                    <a:pt x="5013324" y="913709"/>
                    <a:pt x="5009436" y="917598"/>
                  </a:cubicBezTo>
                  <a:cubicBezTo>
                    <a:pt x="5005548" y="921486"/>
                    <a:pt x="5000274" y="923670"/>
                    <a:pt x="4994775" y="923670"/>
                  </a:cubicBezTo>
                  <a:lnTo>
                    <a:pt x="20734" y="923670"/>
                  </a:lnTo>
                  <a:cubicBezTo>
                    <a:pt x="15235" y="923670"/>
                    <a:pt x="9961" y="921486"/>
                    <a:pt x="6073" y="917598"/>
                  </a:cubicBezTo>
                  <a:cubicBezTo>
                    <a:pt x="2184" y="913709"/>
                    <a:pt x="0" y="908436"/>
                    <a:pt x="0" y="902937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15509" cy="96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28116" y="88505"/>
            <a:ext cx="13222267" cy="10148090"/>
          </a:xfrm>
          <a:custGeom>
            <a:avLst/>
            <a:gdLst/>
            <a:ahLst/>
            <a:cxnLst/>
            <a:rect r="r" b="b" t="t" l="l"/>
            <a:pathLst>
              <a:path h="10148090" w="13222267">
                <a:moveTo>
                  <a:pt x="0" y="0"/>
                </a:moveTo>
                <a:lnTo>
                  <a:pt x="13222268" y="0"/>
                </a:lnTo>
                <a:lnTo>
                  <a:pt x="13222268" y="10148090"/>
                </a:lnTo>
                <a:lnTo>
                  <a:pt x="0" y="1014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877" y="879964"/>
            <a:ext cx="624900" cy="802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9383" y="8714740"/>
            <a:ext cx="44541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3343" y="224032"/>
            <a:ext cx="11786785" cy="10062968"/>
          </a:xfrm>
          <a:custGeom>
            <a:avLst/>
            <a:gdLst/>
            <a:ahLst/>
            <a:cxnLst/>
            <a:rect r="r" b="b" t="t" l="l"/>
            <a:pathLst>
              <a:path h="10062968" w="11786785">
                <a:moveTo>
                  <a:pt x="0" y="0"/>
                </a:moveTo>
                <a:lnTo>
                  <a:pt x="11786785" y="0"/>
                </a:lnTo>
                <a:lnTo>
                  <a:pt x="11786785" y="10062968"/>
                </a:lnTo>
                <a:lnTo>
                  <a:pt x="0" y="100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934933" y="670876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21897" y="8782110"/>
            <a:ext cx="362783" cy="115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7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9469537" y="7357016"/>
            <a:ext cx="19043259" cy="3190285"/>
            <a:chOff x="0" y="0"/>
            <a:chExt cx="5015509" cy="840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15509" cy="840240"/>
            </a:xfrm>
            <a:custGeom>
              <a:avLst/>
              <a:gdLst/>
              <a:ahLst/>
              <a:cxnLst/>
              <a:rect r="r" b="b" t="t" l="l"/>
              <a:pathLst>
                <a:path h="840240" w="5015509">
                  <a:moveTo>
                    <a:pt x="20734" y="0"/>
                  </a:moveTo>
                  <a:lnTo>
                    <a:pt x="4994775" y="0"/>
                  </a:lnTo>
                  <a:cubicBezTo>
                    <a:pt x="5000274" y="0"/>
                    <a:pt x="5005548" y="2184"/>
                    <a:pt x="5009436" y="6073"/>
                  </a:cubicBezTo>
                  <a:cubicBezTo>
                    <a:pt x="5013324" y="9961"/>
                    <a:pt x="5015509" y="15235"/>
                    <a:pt x="5015509" y="20734"/>
                  </a:cubicBezTo>
                  <a:lnTo>
                    <a:pt x="5015509" y="819506"/>
                  </a:lnTo>
                  <a:cubicBezTo>
                    <a:pt x="5015509" y="825005"/>
                    <a:pt x="5013324" y="830279"/>
                    <a:pt x="5009436" y="834167"/>
                  </a:cubicBezTo>
                  <a:cubicBezTo>
                    <a:pt x="5005548" y="838055"/>
                    <a:pt x="5000274" y="840240"/>
                    <a:pt x="4994775" y="840240"/>
                  </a:cubicBezTo>
                  <a:lnTo>
                    <a:pt x="20734" y="840240"/>
                  </a:lnTo>
                  <a:cubicBezTo>
                    <a:pt x="15235" y="840240"/>
                    <a:pt x="9961" y="838055"/>
                    <a:pt x="6073" y="834167"/>
                  </a:cubicBezTo>
                  <a:cubicBezTo>
                    <a:pt x="2184" y="830279"/>
                    <a:pt x="0" y="825005"/>
                    <a:pt x="0" y="819506"/>
                  </a:cubicBezTo>
                  <a:lnTo>
                    <a:pt x="0" y="20734"/>
                  </a:lnTo>
                  <a:cubicBezTo>
                    <a:pt x="0" y="15235"/>
                    <a:pt x="2184" y="9961"/>
                    <a:pt x="6073" y="6073"/>
                  </a:cubicBezTo>
                  <a:cubicBezTo>
                    <a:pt x="9961" y="2184"/>
                    <a:pt x="15235" y="0"/>
                    <a:pt x="20734" y="0"/>
                  </a:cubicBezTo>
                  <a:close/>
                </a:path>
              </a:pathLst>
            </a:custGeom>
            <a:solidFill>
              <a:srgbClr val="1A44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15509" cy="878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3923" y="52582"/>
            <a:ext cx="561759" cy="1013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</a:p>
          <a:p>
            <a:pPr algn="ctr">
              <a:lnSpc>
                <a:spcPts val="6720"/>
              </a:lnSpc>
            </a:pP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</a:p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7F8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DAGS---KtKg</dc:identifier>
  <dcterms:modified xsi:type="dcterms:W3CDTF">2011-08-01T06:04:30Z</dcterms:modified>
  <cp:revision>1</cp:revision>
  <dc:title>Mid Presentation</dc:title>
</cp:coreProperties>
</file>